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75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158756001"/>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Shape 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 name="Shape 4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526784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Shape 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 name="Shape 4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776173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123913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 name="Shape 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800594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058080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49368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4" name="Shape 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Click to show the pull factors</a:t>
            </a:r>
          </a:p>
        </p:txBody>
      </p:sp>
    </p:spTree>
    <p:extLst>
      <p:ext uri="{BB962C8B-B14F-4D97-AF65-F5344CB8AC3E}">
        <p14:creationId xmlns:p14="http://schemas.microsoft.com/office/powerpoint/2010/main" val="591986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378084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2"/>
        <p:cNvGrpSpPr/>
        <p:nvPr/>
      </p:nvGrpSpPr>
      <p:grpSpPr>
        <a:xfrm>
          <a:off x="0" y="0"/>
          <a:ext cx="0" cy="0"/>
          <a:chOff x="0" y="0"/>
          <a:chExt cx="0" cy="0"/>
        </a:xfrm>
      </p:grpSpPr>
      <p:sp>
        <p:nvSpPr>
          <p:cNvPr id="13" name="Shape 13"/>
          <p:cNvSpPr txBox="1">
            <a:spLocks noGrp="1"/>
          </p:cNvSpPr>
          <p:nvPr>
            <p:ph type="ctrTitle"/>
          </p:nvPr>
        </p:nvSpPr>
        <p:spPr>
          <a:xfrm>
            <a:off x="457200" y="563759"/>
            <a:ext cx="8229600" cy="3009600"/>
          </a:xfrm>
          <a:prstGeom prst="rect">
            <a:avLst/>
          </a:prstGeom>
        </p:spPr>
        <p:txBody>
          <a:bodyPr lIns="91425" tIns="91425" rIns="91425" bIns="91425" anchor="t" anchorCtr="0"/>
          <a:lstStyle>
            <a:lvl1pPr lvl="0">
              <a:spcBef>
                <a:spcPts val="0"/>
              </a:spcBef>
              <a:buSzPct val="100000"/>
              <a:defRPr sz="7200"/>
            </a:lvl1pPr>
            <a:lvl2pPr lvl="1">
              <a:spcBef>
                <a:spcPts val="0"/>
              </a:spcBef>
              <a:buSzPct val="100000"/>
              <a:defRPr sz="7200"/>
            </a:lvl2pPr>
            <a:lvl3pPr lvl="2">
              <a:spcBef>
                <a:spcPts val="0"/>
              </a:spcBef>
              <a:buSzPct val="100000"/>
              <a:defRPr sz="7200"/>
            </a:lvl3pPr>
            <a:lvl4pPr lvl="3">
              <a:spcBef>
                <a:spcPts val="0"/>
              </a:spcBef>
              <a:buSzPct val="100000"/>
              <a:defRPr sz="7200"/>
            </a:lvl4pPr>
            <a:lvl5pPr lvl="4">
              <a:spcBef>
                <a:spcPts val="0"/>
              </a:spcBef>
              <a:buSzPct val="100000"/>
              <a:defRPr sz="7200"/>
            </a:lvl5pPr>
            <a:lvl6pPr lvl="5">
              <a:spcBef>
                <a:spcPts val="0"/>
              </a:spcBef>
              <a:buSzPct val="100000"/>
              <a:defRPr sz="7200"/>
            </a:lvl6pPr>
            <a:lvl7pPr lvl="6">
              <a:spcBef>
                <a:spcPts val="0"/>
              </a:spcBef>
              <a:buSzPct val="100000"/>
              <a:defRPr sz="7200"/>
            </a:lvl7pPr>
            <a:lvl8pPr lvl="7">
              <a:spcBef>
                <a:spcPts val="0"/>
              </a:spcBef>
              <a:buSzPct val="100000"/>
              <a:defRPr sz="7200"/>
            </a:lvl8pPr>
            <a:lvl9pPr lvl="8">
              <a:spcBef>
                <a:spcPts val="0"/>
              </a:spcBef>
              <a:buSzPct val="100000"/>
              <a:defRPr sz="7200"/>
            </a:lvl9pPr>
          </a:lstStyle>
          <a:p>
            <a:endParaRPr/>
          </a:p>
        </p:txBody>
      </p:sp>
      <p:sp>
        <p:nvSpPr>
          <p:cNvPr id="14" name="Shape 14"/>
          <p:cNvSpPr txBox="1">
            <a:spLocks noGrp="1"/>
          </p:cNvSpPr>
          <p:nvPr>
            <p:ph type="subTitle" idx="1"/>
          </p:nvPr>
        </p:nvSpPr>
        <p:spPr>
          <a:xfrm>
            <a:off x="457200" y="3716392"/>
            <a:ext cx="8229600" cy="1232699"/>
          </a:xfrm>
          <a:prstGeom prst="rect">
            <a:avLst/>
          </a:prstGeom>
        </p:spPr>
        <p:txBody>
          <a:bodyPr lIns="91425" tIns="91425" rIns="91425" bIns="91425" anchor="t" anchorCtr="0"/>
          <a:lstStyle>
            <a:lvl1pPr lvl="0">
              <a:spcBef>
                <a:spcPts val="0"/>
              </a:spcBef>
              <a:buClr>
                <a:schemeClr val="dk2"/>
              </a:buClr>
              <a:buSzPct val="100000"/>
              <a:buNone/>
              <a:defRPr sz="4800">
                <a:solidFill>
                  <a:schemeClr val="dk2"/>
                </a:solidFill>
              </a:defRPr>
            </a:lvl1pPr>
            <a:lvl2pPr lvl="1">
              <a:spcBef>
                <a:spcPts val="0"/>
              </a:spcBef>
              <a:buClr>
                <a:schemeClr val="dk2"/>
              </a:buClr>
              <a:buSzPct val="100000"/>
              <a:buNone/>
              <a:defRPr sz="4800">
                <a:solidFill>
                  <a:schemeClr val="dk2"/>
                </a:solidFill>
              </a:defRPr>
            </a:lvl2pPr>
            <a:lvl3pPr lvl="2">
              <a:spcBef>
                <a:spcPts val="0"/>
              </a:spcBef>
              <a:buClr>
                <a:schemeClr val="dk2"/>
              </a:buClr>
              <a:buSzPct val="100000"/>
              <a:buNone/>
              <a:defRPr sz="4800">
                <a:solidFill>
                  <a:schemeClr val="dk2"/>
                </a:solidFill>
              </a:defRPr>
            </a:lvl3pPr>
            <a:lvl4pPr lvl="3">
              <a:spcBef>
                <a:spcPts val="0"/>
              </a:spcBef>
              <a:buClr>
                <a:schemeClr val="dk2"/>
              </a:buClr>
              <a:buSzPct val="100000"/>
              <a:buNone/>
              <a:defRPr sz="4800">
                <a:solidFill>
                  <a:schemeClr val="dk2"/>
                </a:solidFill>
              </a:defRPr>
            </a:lvl4pPr>
            <a:lvl5pPr lvl="4">
              <a:spcBef>
                <a:spcPts val="0"/>
              </a:spcBef>
              <a:buClr>
                <a:schemeClr val="dk2"/>
              </a:buClr>
              <a:buSzPct val="100000"/>
              <a:buNone/>
              <a:defRPr sz="4800">
                <a:solidFill>
                  <a:schemeClr val="dk2"/>
                </a:solidFill>
              </a:defRPr>
            </a:lvl5pPr>
            <a:lvl6pPr lvl="5">
              <a:spcBef>
                <a:spcPts val="0"/>
              </a:spcBef>
              <a:buClr>
                <a:schemeClr val="dk2"/>
              </a:buClr>
              <a:buSzPct val="100000"/>
              <a:buNone/>
              <a:defRPr sz="4800">
                <a:solidFill>
                  <a:schemeClr val="dk2"/>
                </a:solidFill>
              </a:defRPr>
            </a:lvl6pPr>
            <a:lvl7pPr lvl="6">
              <a:spcBef>
                <a:spcPts val="0"/>
              </a:spcBef>
              <a:buClr>
                <a:schemeClr val="dk2"/>
              </a:buClr>
              <a:buSzPct val="100000"/>
              <a:buNone/>
              <a:defRPr sz="4800">
                <a:solidFill>
                  <a:schemeClr val="dk2"/>
                </a:solidFill>
              </a:defRPr>
            </a:lvl7pPr>
            <a:lvl8pPr lvl="7">
              <a:spcBef>
                <a:spcPts val="0"/>
              </a:spcBef>
              <a:buClr>
                <a:schemeClr val="dk2"/>
              </a:buClr>
              <a:buSzPct val="100000"/>
              <a:buNone/>
              <a:defRPr sz="4800">
                <a:solidFill>
                  <a:schemeClr val="dk2"/>
                </a:solidFill>
              </a:defRPr>
            </a:lvl8pPr>
            <a:lvl9pPr lvl="8">
              <a:spcBef>
                <a:spcPts val="0"/>
              </a:spcBef>
              <a:buClr>
                <a:schemeClr val="dk2"/>
              </a:buClr>
              <a:buSzPct val="100000"/>
              <a:buNone/>
              <a:defRPr sz="4800">
                <a:solidFill>
                  <a:schemeClr val="dk2"/>
                </a:solidFill>
              </a:defRPr>
            </a:lvl9pPr>
          </a:lstStyle>
          <a:p>
            <a:endParaRPr/>
          </a:p>
        </p:txBody>
      </p:sp>
      <p:cxnSp>
        <p:nvCxnSpPr>
          <p:cNvPr id="15" name="Shape 15"/>
          <p:cNvCxnSpPr/>
          <p:nvPr/>
        </p:nvCxnSpPr>
        <p:spPr>
          <a:xfrm>
            <a:off x="457200" y="411479"/>
            <a:ext cx="8229600" cy="0"/>
          </a:xfrm>
          <a:prstGeom prst="straightConnector1">
            <a:avLst/>
          </a:prstGeom>
          <a:noFill/>
          <a:ln w="57150" cap="flat" cmpd="sng">
            <a:solidFill>
              <a:schemeClr val="accent1"/>
            </a:solidFill>
            <a:prstDash val="solid"/>
            <a:round/>
            <a:headEnd type="none" w="med" len="med"/>
            <a:tailEnd type="none" w="med" len="med"/>
          </a:ln>
        </p:spPr>
      </p:cxnSp>
      <p:cxnSp>
        <p:nvCxnSpPr>
          <p:cNvPr id="16" name="Shape 16"/>
          <p:cNvCxnSpPr/>
          <p:nvPr/>
        </p:nvCxnSpPr>
        <p:spPr>
          <a:xfrm>
            <a:off x="457200" y="3633382"/>
            <a:ext cx="8229600" cy="0"/>
          </a:xfrm>
          <a:prstGeom prst="straightConnector1">
            <a:avLst/>
          </a:prstGeom>
          <a:noFill/>
          <a:ln w="57150" cap="flat" cmpd="sng">
            <a:solidFill>
              <a:schemeClr val="accent1"/>
            </a:solidFill>
            <a:prstDash val="solid"/>
            <a:round/>
            <a:headEnd type="none" w="med" len="med"/>
            <a:tailEnd type="none" w="med" len="med"/>
          </a:ln>
        </p:spPr>
      </p:cxnSp>
      <p:sp>
        <p:nvSpPr>
          <p:cNvPr id="17" name="Shape 17"/>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solidFill>
                  <a:srgbClr val="DA0002"/>
                </a:solidFill>
              </a:defRPr>
            </a:lvl1pPr>
            <a:lvl2pPr lvl="1">
              <a:spcBef>
                <a:spcPts val="0"/>
              </a:spcBef>
              <a:defRPr>
                <a:solidFill>
                  <a:srgbClr val="DA0002"/>
                </a:solidFill>
              </a:defRPr>
            </a:lvl2pPr>
            <a:lvl3pPr lvl="2">
              <a:spcBef>
                <a:spcPts val="0"/>
              </a:spcBef>
              <a:defRPr>
                <a:solidFill>
                  <a:srgbClr val="DA0002"/>
                </a:solidFill>
              </a:defRPr>
            </a:lvl3pPr>
            <a:lvl4pPr lvl="3">
              <a:spcBef>
                <a:spcPts val="0"/>
              </a:spcBef>
              <a:defRPr>
                <a:solidFill>
                  <a:srgbClr val="DA0002"/>
                </a:solidFill>
              </a:defRPr>
            </a:lvl4pPr>
            <a:lvl5pPr lvl="4">
              <a:spcBef>
                <a:spcPts val="0"/>
              </a:spcBef>
              <a:defRPr>
                <a:solidFill>
                  <a:srgbClr val="DA0002"/>
                </a:solidFill>
              </a:defRPr>
            </a:lvl5pPr>
            <a:lvl6pPr lvl="5">
              <a:spcBef>
                <a:spcPts val="0"/>
              </a:spcBef>
              <a:defRPr>
                <a:solidFill>
                  <a:srgbClr val="DA0002"/>
                </a:solidFill>
              </a:defRPr>
            </a:lvl6pPr>
            <a:lvl7pPr lvl="6">
              <a:spcBef>
                <a:spcPts val="0"/>
              </a:spcBef>
              <a:defRPr>
                <a:solidFill>
                  <a:srgbClr val="DA0002"/>
                </a:solidFill>
              </a:defRPr>
            </a:lvl7pPr>
            <a:lvl8pPr lvl="7">
              <a:spcBef>
                <a:spcPts val="0"/>
              </a:spcBef>
              <a:defRPr>
                <a:solidFill>
                  <a:srgbClr val="DA0002"/>
                </a:solidFill>
              </a:defRPr>
            </a:lvl8pPr>
            <a:lvl9pPr lvl="8">
              <a:spcBef>
                <a:spcPts val="0"/>
              </a:spcBef>
              <a:defRPr>
                <a:solidFill>
                  <a:srgbClr val="DA0002"/>
                </a:solidFill>
              </a:defRPr>
            </a:lvl9pPr>
          </a:lstStyle>
          <a:p>
            <a:endParaRPr/>
          </a:p>
        </p:txBody>
      </p:sp>
      <p:sp>
        <p:nvSpPr>
          <p:cNvPr id="20" name="Shape 20"/>
          <p:cNvSpPr txBox="1">
            <a:spLocks noGrp="1"/>
          </p:cNvSpPr>
          <p:nvPr>
            <p:ph type="body" idx="1"/>
          </p:nvPr>
        </p:nvSpPr>
        <p:spPr>
          <a:xfrm>
            <a:off x="457200" y="1200150"/>
            <a:ext cx="8229600" cy="3725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cxnSp>
        <p:nvCxnSpPr>
          <p:cNvPr id="21" name="Shape 21"/>
          <p:cNvCxnSpPr/>
          <p:nvPr/>
        </p:nvCxnSpPr>
        <p:spPr>
          <a:xfrm>
            <a:off x="457200" y="1143000"/>
            <a:ext cx="8229600" cy="0"/>
          </a:xfrm>
          <a:prstGeom prst="straightConnector1">
            <a:avLst/>
          </a:prstGeom>
          <a:noFill/>
          <a:ln w="50800" cap="flat" cmpd="sng">
            <a:solidFill>
              <a:srgbClr val="DA0002"/>
            </a:solidFill>
            <a:prstDash val="solid"/>
            <a:round/>
            <a:headEnd type="none" w="med" len="med"/>
            <a:tailEnd type="none" w="med" len="med"/>
          </a:ln>
        </p:spPr>
      </p:cxnSp>
      <p:sp>
        <p:nvSpPr>
          <p:cNvPr id="22" name="Shape 22"/>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solidFill>
                  <a:srgbClr val="DA0002"/>
                </a:solidFill>
              </a:defRPr>
            </a:lvl1pPr>
            <a:lvl2pPr lvl="1">
              <a:spcBef>
                <a:spcPts val="0"/>
              </a:spcBef>
              <a:defRPr>
                <a:solidFill>
                  <a:srgbClr val="DA0002"/>
                </a:solidFill>
              </a:defRPr>
            </a:lvl2pPr>
            <a:lvl3pPr lvl="2">
              <a:spcBef>
                <a:spcPts val="0"/>
              </a:spcBef>
              <a:defRPr>
                <a:solidFill>
                  <a:srgbClr val="DA0002"/>
                </a:solidFill>
              </a:defRPr>
            </a:lvl3pPr>
            <a:lvl4pPr lvl="3">
              <a:spcBef>
                <a:spcPts val="0"/>
              </a:spcBef>
              <a:defRPr>
                <a:solidFill>
                  <a:srgbClr val="DA0002"/>
                </a:solidFill>
              </a:defRPr>
            </a:lvl4pPr>
            <a:lvl5pPr lvl="4">
              <a:spcBef>
                <a:spcPts val="0"/>
              </a:spcBef>
              <a:defRPr>
                <a:solidFill>
                  <a:srgbClr val="DA0002"/>
                </a:solidFill>
              </a:defRPr>
            </a:lvl5pPr>
            <a:lvl6pPr lvl="5">
              <a:spcBef>
                <a:spcPts val="0"/>
              </a:spcBef>
              <a:defRPr>
                <a:solidFill>
                  <a:srgbClr val="DA0002"/>
                </a:solidFill>
              </a:defRPr>
            </a:lvl6pPr>
            <a:lvl7pPr lvl="6">
              <a:spcBef>
                <a:spcPts val="0"/>
              </a:spcBef>
              <a:defRPr>
                <a:solidFill>
                  <a:srgbClr val="DA0002"/>
                </a:solidFill>
              </a:defRPr>
            </a:lvl7pPr>
            <a:lvl8pPr lvl="7">
              <a:spcBef>
                <a:spcPts val="0"/>
              </a:spcBef>
              <a:defRPr>
                <a:solidFill>
                  <a:srgbClr val="DA0002"/>
                </a:solidFill>
              </a:defRPr>
            </a:lvl8pPr>
            <a:lvl9pPr lvl="8">
              <a:spcBef>
                <a:spcPts val="0"/>
              </a:spcBef>
              <a:defRPr>
                <a:solidFill>
                  <a:srgbClr val="DA0002"/>
                </a:solidFill>
              </a:defRPr>
            </a:lvl9pPr>
          </a:lstStyle>
          <a:p>
            <a:endParaRPr/>
          </a:p>
        </p:txBody>
      </p:sp>
      <p:sp>
        <p:nvSpPr>
          <p:cNvPr id="25" name="Shape 25"/>
          <p:cNvSpPr txBox="1">
            <a:spLocks noGrp="1"/>
          </p:cNvSpPr>
          <p:nvPr>
            <p:ph type="body" idx="1"/>
          </p:nvPr>
        </p:nvSpPr>
        <p:spPr>
          <a:xfrm>
            <a:off x="457200" y="1200150"/>
            <a:ext cx="3994500" cy="3725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body" idx="2"/>
          </p:nvPr>
        </p:nvSpPr>
        <p:spPr>
          <a:xfrm>
            <a:off x="4692273" y="1200150"/>
            <a:ext cx="3994500" cy="3725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cxnSp>
        <p:nvCxnSpPr>
          <p:cNvPr id="27" name="Shape 27"/>
          <p:cNvCxnSpPr/>
          <p:nvPr/>
        </p:nvCxnSpPr>
        <p:spPr>
          <a:xfrm>
            <a:off x="457200" y="1143000"/>
            <a:ext cx="8229600" cy="0"/>
          </a:xfrm>
          <a:prstGeom prst="straightConnector1">
            <a:avLst/>
          </a:prstGeom>
          <a:noFill/>
          <a:ln w="50800" cap="flat" cmpd="sng">
            <a:solidFill>
              <a:srgbClr val="DA0002"/>
            </a:solidFill>
            <a:prstDash val="solid"/>
            <a:round/>
            <a:headEnd type="none" w="med" len="med"/>
            <a:tailEnd type="none" w="med" len="med"/>
          </a:ln>
        </p:spPr>
      </p:cxnSp>
      <p:sp>
        <p:nvSpPr>
          <p:cNvPr id="28" name="Shape 28"/>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cxnSp>
        <p:nvCxnSpPr>
          <p:cNvPr id="31" name="Shape 31"/>
          <p:cNvCxnSpPr/>
          <p:nvPr/>
        </p:nvCxnSpPr>
        <p:spPr>
          <a:xfrm>
            <a:off x="457200" y="1143000"/>
            <a:ext cx="8229600" cy="0"/>
          </a:xfrm>
          <a:prstGeom prst="straightConnector1">
            <a:avLst/>
          </a:prstGeom>
          <a:noFill/>
          <a:ln w="50800" cap="flat" cmpd="sng">
            <a:solidFill>
              <a:schemeClr val="accent1"/>
            </a:solidFill>
            <a:prstDash val="solid"/>
            <a:round/>
            <a:headEnd type="none" w="med" len="med"/>
            <a:tailEnd type="none" w="med" len="med"/>
          </a:ln>
        </p:spPr>
      </p:cxnSp>
      <p:sp>
        <p:nvSpPr>
          <p:cNvPr id="32" name="Shape 32"/>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33"/>
        <p:cNvGrpSpPr/>
        <p:nvPr/>
      </p:nvGrpSpPr>
      <p:grpSpPr>
        <a:xfrm>
          <a:off x="0" y="0"/>
          <a:ext cx="0" cy="0"/>
          <a:chOff x="0" y="0"/>
          <a:chExt cx="0" cy="0"/>
        </a:xfrm>
      </p:grpSpPr>
      <p:sp>
        <p:nvSpPr>
          <p:cNvPr id="34" name="Shape 34"/>
          <p:cNvSpPr txBox="1">
            <a:spLocks noGrp="1"/>
          </p:cNvSpPr>
          <p:nvPr>
            <p:ph type="body" idx="1"/>
          </p:nvPr>
        </p:nvSpPr>
        <p:spPr>
          <a:xfrm>
            <a:off x="457200" y="4406309"/>
            <a:ext cx="8229600" cy="519599"/>
          </a:xfrm>
          <a:prstGeom prst="rect">
            <a:avLst/>
          </a:prstGeom>
        </p:spPr>
        <p:txBody>
          <a:bodyPr lIns="91425" tIns="91425" rIns="91425" bIns="91425" anchor="t" anchorCtr="0"/>
          <a:lstStyle>
            <a:lvl1pPr lvl="0" algn="ctr">
              <a:spcBef>
                <a:spcPts val="0"/>
              </a:spcBef>
              <a:buSzPct val="100000"/>
              <a:buNone/>
              <a:defRPr sz="1800"/>
            </a:lvl1pPr>
          </a:lstStyle>
          <a:p>
            <a:endParaRPr/>
          </a:p>
        </p:txBody>
      </p:sp>
      <p:cxnSp>
        <p:nvCxnSpPr>
          <p:cNvPr id="35" name="Shape 35"/>
          <p:cNvCxnSpPr/>
          <p:nvPr/>
        </p:nvCxnSpPr>
        <p:spPr>
          <a:xfrm>
            <a:off x="457200" y="4317760"/>
            <a:ext cx="8229600" cy="0"/>
          </a:xfrm>
          <a:prstGeom prst="straightConnector1">
            <a:avLst/>
          </a:prstGeom>
          <a:noFill/>
          <a:ln w="50800" cap="flat" cmpd="sng">
            <a:solidFill>
              <a:schemeClr val="lt2"/>
            </a:solidFill>
            <a:prstDash val="solid"/>
            <a:round/>
            <a:headEnd type="none" w="med" len="med"/>
            <a:tailEnd type="none" w="med" len="med"/>
          </a:ln>
        </p:spPr>
      </p:cxnSp>
      <p:sp>
        <p:nvSpPr>
          <p:cNvPr id="36" name="Shape 36"/>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7"/>
        <p:cNvGrpSpPr/>
        <p:nvPr/>
      </p:nvGrpSpPr>
      <p:grpSpPr>
        <a:xfrm>
          <a:off x="0" y="0"/>
          <a:ext cx="0" cy="0"/>
          <a:chOff x="0" y="0"/>
          <a:chExt cx="0" cy="0"/>
        </a:xfrm>
      </p:grpSpPr>
      <p:cxnSp>
        <p:nvCxnSpPr>
          <p:cNvPr id="38" name="Shape 38"/>
          <p:cNvCxnSpPr/>
          <p:nvPr/>
        </p:nvCxnSpPr>
        <p:spPr>
          <a:xfrm>
            <a:off x="457200" y="113139"/>
            <a:ext cx="8229600" cy="0"/>
          </a:xfrm>
          <a:prstGeom prst="straightConnector1">
            <a:avLst/>
          </a:prstGeom>
          <a:noFill/>
          <a:ln w="50800" cap="flat" cmpd="sng">
            <a:solidFill>
              <a:schemeClr val="lt2"/>
            </a:solidFill>
            <a:prstDash val="solid"/>
            <a:round/>
            <a:headEnd type="none" w="med" len="med"/>
            <a:tailEnd type="none" w="med" len="med"/>
          </a:ln>
        </p:spPr>
      </p:cxnSp>
      <p:sp>
        <p:nvSpPr>
          <p:cNvPr id="39" name="Shape 39"/>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a:spcBef>
                <a:spcPts val="0"/>
              </a:spcBef>
              <a:buClr>
                <a:schemeClr val="accent1"/>
              </a:buClr>
              <a:buSzPct val="100000"/>
              <a:buNone/>
              <a:defRPr sz="3600" b="1">
                <a:solidFill>
                  <a:schemeClr val="accent1"/>
                </a:solidFill>
              </a:defRPr>
            </a:lvl1pPr>
            <a:lvl2pPr lvl="1">
              <a:spcBef>
                <a:spcPts val="0"/>
              </a:spcBef>
              <a:buClr>
                <a:schemeClr val="accent1"/>
              </a:buClr>
              <a:buSzPct val="100000"/>
              <a:buNone/>
              <a:defRPr sz="3600" b="1">
                <a:solidFill>
                  <a:schemeClr val="accent1"/>
                </a:solidFill>
              </a:defRPr>
            </a:lvl2pPr>
            <a:lvl3pPr lvl="2">
              <a:spcBef>
                <a:spcPts val="0"/>
              </a:spcBef>
              <a:buClr>
                <a:schemeClr val="accent1"/>
              </a:buClr>
              <a:buSzPct val="100000"/>
              <a:buNone/>
              <a:defRPr sz="3600" b="1">
                <a:solidFill>
                  <a:schemeClr val="accent1"/>
                </a:solidFill>
              </a:defRPr>
            </a:lvl3pPr>
            <a:lvl4pPr lvl="3">
              <a:spcBef>
                <a:spcPts val="0"/>
              </a:spcBef>
              <a:buClr>
                <a:schemeClr val="accent1"/>
              </a:buClr>
              <a:buSzPct val="100000"/>
              <a:buNone/>
              <a:defRPr sz="3600" b="1">
                <a:solidFill>
                  <a:schemeClr val="accent1"/>
                </a:solidFill>
              </a:defRPr>
            </a:lvl4pPr>
            <a:lvl5pPr lvl="4">
              <a:spcBef>
                <a:spcPts val="0"/>
              </a:spcBef>
              <a:buClr>
                <a:schemeClr val="accent1"/>
              </a:buClr>
              <a:buSzPct val="100000"/>
              <a:buNone/>
              <a:defRPr sz="3600" b="1">
                <a:solidFill>
                  <a:schemeClr val="accent1"/>
                </a:solidFill>
              </a:defRPr>
            </a:lvl5pPr>
            <a:lvl6pPr lvl="5">
              <a:spcBef>
                <a:spcPts val="0"/>
              </a:spcBef>
              <a:buClr>
                <a:schemeClr val="accent1"/>
              </a:buClr>
              <a:buSzPct val="100000"/>
              <a:buNone/>
              <a:defRPr sz="3600" b="1">
                <a:solidFill>
                  <a:schemeClr val="accent1"/>
                </a:solidFill>
              </a:defRPr>
            </a:lvl6pPr>
            <a:lvl7pPr lvl="6">
              <a:spcBef>
                <a:spcPts val="0"/>
              </a:spcBef>
              <a:buClr>
                <a:schemeClr val="accent1"/>
              </a:buClr>
              <a:buSzPct val="100000"/>
              <a:buNone/>
              <a:defRPr sz="3600" b="1">
                <a:solidFill>
                  <a:schemeClr val="accent1"/>
                </a:solidFill>
              </a:defRPr>
            </a:lvl7pPr>
            <a:lvl8pPr lvl="7">
              <a:spcBef>
                <a:spcPts val="0"/>
              </a:spcBef>
              <a:buClr>
                <a:schemeClr val="accent1"/>
              </a:buClr>
              <a:buSzPct val="100000"/>
              <a:buNone/>
              <a:defRPr sz="3600" b="1">
                <a:solidFill>
                  <a:schemeClr val="accent1"/>
                </a:solidFill>
              </a:defRPr>
            </a:lvl8pPr>
            <a:lvl9pPr lvl="8">
              <a:spcBef>
                <a:spcPts val="0"/>
              </a:spcBef>
              <a:buClr>
                <a:schemeClr val="accent1"/>
              </a:buClr>
              <a:buSzPct val="100000"/>
              <a:buNone/>
              <a:defRPr sz="3600" b="1">
                <a:solidFill>
                  <a:schemeClr val="accent1"/>
                </a:solidFill>
              </a:defRPr>
            </a:lvl9pPr>
          </a:lstStyle>
          <a:p>
            <a:endParaRPr/>
          </a:p>
        </p:txBody>
      </p:sp>
      <p:sp>
        <p:nvSpPr>
          <p:cNvPr id="7" name="Shape 7"/>
          <p:cNvSpPr txBox="1">
            <a:spLocks noGrp="1"/>
          </p:cNvSpPr>
          <p:nvPr>
            <p:ph type="body" idx="1"/>
          </p:nvPr>
        </p:nvSpPr>
        <p:spPr>
          <a:xfrm>
            <a:off x="457200" y="1200150"/>
            <a:ext cx="8229600" cy="3725699"/>
          </a:xfrm>
          <a:prstGeom prst="rect">
            <a:avLst/>
          </a:prstGeom>
          <a:noFill/>
          <a:ln>
            <a:noFill/>
          </a:ln>
        </p:spPr>
        <p:txBody>
          <a:bodyPr lIns="91425" tIns="91425" rIns="91425" bIns="91425" anchor="t" anchorCtr="0"/>
          <a:lstStyle>
            <a:lvl1pPr lvl="0">
              <a:spcBef>
                <a:spcPts val="600"/>
              </a:spcBef>
              <a:buClr>
                <a:schemeClr val="dk1"/>
              </a:buClr>
              <a:buSzPct val="100000"/>
              <a:defRPr sz="3000">
                <a:solidFill>
                  <a:schemeClr val="dk1"/>
                </a:solidFill>
              </a:defRPr>
            </a:lvl1pPr>
            <a:lvl2pPr lvl="1">
              <a:spcBef>
                <a:spcPts val="480"/>
              </a:spcBef>
              <a:buClr>
                <a:schemeClr val="dk1"/>
              </a:buClr>
              <a:buSzPct val="100000"/>
              <a:defRPr sz="2400">
                <a:solidFill>
                  <a:schemeClr val="dk1"/>
                </a:solidFill>
              </a:defRPr>
            </a:lvl2pPr>
            <a:lvl3pPr lvl="2">
              <a:spcBef>
                <a:spcPts val="480"/>
              </a:spcBef>
              <a:buClr>
                <a:schemeClr val="dk1"/>
              </a:buClr>
              <a:buSzPct val="100000"/>
              <a:defRPr sz="2400">
                <a:solidFill>
                  <a:schemeClr val="dk1"/>
                </a:solidFill>
              </a:defRPr>
            </a:lvl3pPr>
            <a:lvl4pPr lvl="3">
              <a:spcBef>
                <a:spcPts val="360"/>
              </a:spcBef>
              <a:buClr>
                <a:schemeClr val="dk1"/>
              </a:buClr>
              <a:buSzPct val="100000"/>
              <a:defRPr sz="1800">
                <a:solidFill>
                  <a:schemeClr val="dk1"/>
                </a:solidFill>
              </a:defRPr>
            </a:lvl4pPr>
            <a:lvl5pPr lvl="4">
              <a:spcBef>
                <a:spcPts val="360"/>
              </a:spcBef>
              <a:buClr>
                <a:schemeClr val="dk1"/>
              </a:buClr>
              <a:buSzPct val="100000"/>
              <a:defRPr sz="1800">
                <a:solidFill>
                  <a:schemeClr val="dk1"/>
                </a:solidFill>
              </a:defRPr>
            </a:lvl5pPr>
            <a:lvl6pPr lvl="5">
              <a:spcBef>
                <a:spcPts val="360"/>
              </a:spcBef>
              <a:buClr>
                <a:schemeClr val="dk1"/>
              </a:buClr>
              <a:buSzPct val="100000"/>
              <a:defRPr sz="1800">
                <a:solidFill>
                  <a:schemeClr val="dk1"/>
                </a:solidFill>
              </a:defRPr>
            </a:lvl6pPr>
            <a:lvl7pPr lvl="6">
              <a:spcBef>
                <a:spcPts val="360"/>
              </a:spcBef>
              <a:buClr>
                <a:schemeClr val="dk1"/>
              </a:buClr>
              <a:buSzPct val="100000"/>
              <a:defRPr sz="1800">
                <a:solidFill>
                  <a:schemeClr val="dk1"/>
                </a:solidFill>
              </a:defRPr>
            </a:lvl7pPr>
            <a:lvl8pPr lvl="7">
              <a:spcBef>
                <a:spcPts val="360"/>
              </a:spcBef>
              <a:buClr>
                <a:schemeClr val="dk1"/>
              </a:buClr>
              <a:buSzPct val="100000"/>
              <a:defRPr sz="1800">
                <a:solidFill>
                  <a:schemeClr val="dk1"/>
                </a:solidFill>
              </a:defRPr>
            </a:lvl8pPr>
            <a:lvl9pPr lvl="8">
              <a:spcBef>
                <a:spcPts val="360"/>
              </a:spcBef>
              <a:buClr>
                <a:schemeClr val="dk1"/>
              </a:buClr>
              <a:buSzPct val="100000"/>
              <a:defRPr sz="1800">
                <a:solidFill>
                  <a:schemeClr val="dk1"/>
                </a:solidFill>
              </a:defRPr>
            </a:lvl9pPr>
          </a:lstStyle>
          <a:p>
            <a:endParaRPr/>
          </a:p>
        </p:txBody>
      </p:sp>
      <p:cxnSp>
        <p:nvCxnSpPr>
          <p:cNvPr id="8" name="Shape 8"/>
          <p:cNvCxnSpPr/>
          <p:nvPr/>
        </p:nvCxnSpPr>
        <p:spPr>
          <a:xfrm>
            <a:off x="457200" y="5023259"/>
            <a:ext cx="8229600" cy="0"/>
          </a:xfrm>
          <a:prstGeom prst="straightConnector1">
            <a:avLst/>
          </a:prstGeom>
          <a:noFill/>
          <a:ln w="50800" cap="flat" cmpd="sng">
            <a:solidFill>
              <a:schemeClr val="lt2"/>
            </a:solidFill>
            <a:prstDash val="solid"/>
            <a:round/>
            <a:headEnd type="none" w="med" len="med"/>
            <a:tailEnd type="none" w="med" len="med"/>
          </a:ln>
        </p:spPr>
      </p:cxnSp>
      <p:sp>
        <p:nvSpPr>
          <p:cNvPr id="9" name="Shape 9"/>
          <p:cNvSpPr txBox="1">
            <a:spLocks noGrp="1"/>
          </p:cNvSpPr>
          <p:nvPr>
            <p:ph type="sldNum" idx="12"/>
          </p:nvPr>
        </p:nvSpPr>
        <p:spPr>
          <a:xfrm>
            <a:off x="8556791" y="4749850"/>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300">
                <a:solidFill>
                  <a:schemeClr val="dk1"/>
                </a:solidFill>
              </a:rPr>
              <a:t>‹#›</a:t>
            </a:fld>
            <a:endParaRPr lang="en" sz="1300">
              <a:solidFill>
                <a:schemeClr val="dk1"/>
              </a:solidFill>
            </a:endParaRPr>
          </a:p>
        </p:txBody>
      </p:sp>
      <p:sp>
        <p:nvSpPr>
          <p:cNvPr id="10" name="Shape 10"/>
          <p:cNvSpPr txBox="1"/>
          <p:nvPr/>
        </p:nvSpPr>
        <p:spPr>
          <a:xfrm>
            <a:off x="0" y="-75"/>
            <a:ext cx="7715400" cy="393600"/>
          </a:xfrm>
          <a:prstGeom prst="rect">
            <a:avLst/>
          </a:prstGeom>
          <a:noFill/>
          <a:ln>
            <a:noFill/>
          </a:ln>
        </p:spPr>
        <p:txBody>
          <a:bodyPr lIns="91425" tIns="91425" rIns="91425" bIns="91425" anchor="ctr" anchorCtr="0">
            <a:noAutofit/>
          </a:bodyPr>
          <a:lstStyle/>
          <a:p>
            <a:pPr lvl="0" rtl="0">
              <a:spcBef>
                <a:spcPts val="0"/>
              </a:spcBef>
              <a:buNone/>
            </a:pPr>
            <a:r>
              <a:rPr lang="en" b="1"/>
              <a:t>Obj:  (Standard 8.6.3, RH 6.8.4)  </a:t>
            </a:r>
            <a:r>
              <a:rPr lang="en" b="1">
                <a:solidFill>
                  <a:schemeClr val="dk1"/>
                </a:solidFill>
              </a:rPr>
              <a:t>Identify and describe different types of immigration.</a:t>
            </a:r>
          </a:p>
          <a:p>
            <a:pPr lvl="0" rtl="0">
              <a:spcBef>
                <a:spcPts val="0"/>
              </a:spcBef>
              <a:buNone/>
            </a:pPr>
            <a:endParaRPr b="1"/>
          </a:p>
        </p:txBody>
      </p:sp>
      <p:sp>
        <p:nvSpPr>
          <p:cNvPr id="11" name="Shape 11"/>
          <p:cNvSpPr txBox="1"/>
          <p:nvPr/>
        </p:nvSpPr>
        <p:spPr>
          <a:xfrm>
            <a:off x="8349050" y="-43075"/>
            <a:ext cx="861900" cy="393600"/>
          </a:xfrm>
          <a:prstGeom prst="rect">
            <a:avLst/>
          </a:prstGeom>
          <a:noFill/>
          <a:ln>
            <a:noFill/>
          </a:ln>
        </p:spPr>
        <p:txBody>
          <a:bodyPr lIns="91425" tIns="91425" rIns="91425" bIns="91425" anchor="t" anchorCtr="0">
            <a:noAutofit/>
          </a:bodyPr>
          <a:lstStyle/>
          <a:p>
            <a:pPr lvl="0">
              <a:spcBef>
                <a:spcPts val="0"/>
              </a:spcBef>
              <a:buNone/>
            </a:pPr>
            <a:r>
              <a:rPr lang="en" b="1">
                <a:solidFill>
                  <a:srgbClr val="FF0000"/>
                </a:solidFill>
              </a:rPr>
              <a:t>8/17/16</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www.corestandards.org/ELA-Literacy/RH/11-12/4/"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www.macmillandictionary.com/us/dictionary/british/attract" TargetMode="External"/><Relationship Id="rId7" Type="http://schemas.openxmlformats.org/officeDocument/2006/relationships/hyperlink" Target="http://www.macmillandictionary.com/us/dictionary/british/place_1"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www.macmillandictionary.com/us/dictionary/british/particular_1" TargetMode="External"/><Relationship Id="rId5" Type="http://schemas.openxmlformats.org/officeDocument/2006/relationships/hyperlink" Target="http://www.macmillandictionary.com/us/dictionary/british/live_1" TargetMode="External"/><Relationship Id="rId4" Type="http://schemas.openxmlformats.org/officeDocument/2006/relationships/hyperlink" Target="http://www.macmillandictionary.com/us/dictionary/british/people_1"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Shape 44"/>
          <p:cNvSpPr txBox="1">
            <a:spLocks noGrp="1"/>
          </p:cNvSpPr>
          <p:nvPr>
            <p:ph type="ctrTitle"/>
          </p:nvPr>
        </p:nvSpPr>
        <p:spPr>
          <a:xfrm>
            <a:off x="457200" y="563759"/>
            <a:ext cx="8229600" cy="3009600"/>
          </a:xfrm>
          <a:prstGeom prst="rect">
            <a:avLst/>
          </a:prstGeom>
        </p:spPr>
        <p:txBody>
          <a:bodyPr lIns="91425" tIns="91425" rIns="91425" bIns="91425" anchor="t" anchorCtr="0">
            <a:noAutofit/>
          </a:bodyPr>
          <a:lstStyle/>
          <a:p>
            <a:pPr lvl="0" algn="ctr">
              <a:spcBef>
                <a:spcPts val="0"/>
              </a:spcBef>
              <a:buClr>
                <a:schemeClr val="dk1"/>
              </a:buClr>
              <a:buSzPct val="36666"/>
              <a:buFont typeface="Arial"/>
              <a:buNone/>
            </a:pPr>
            <a:r>
              <a:rPr lang="en" sz="3000">
                <a:solidFill>
                  <a:srgbClr val="9900FF"/>
                </a:solidFill>
              </a:rPr>
              <a:t>Come in Quietly</a:t>
            </a:r>
          </a:p>
          <a:p>
            <a:pPr lvl="0">
              <a:spcBef>
                <a:spcPts val="0"/>
              </a:spcBef>
              <a:buClr>
                <a:schemeClr val="dk1"/>
              </a:buClr>
              <a:buSzPct val="36666"/>
              <a:buFont typeface="Arial"/>
              <a:buNone/>
            </a:pPr>
            <a:r>
              <a:rPr lang="en" sz="3000"/>
              <a:t>Take out your whiteboard &amp; pen.</a:t>
            </a:r>
          </a:p>
          <a:p>
            <a:pPr lvl="0">
              <a:spcBef>
                <a:spcPts val="0"/>
              </a:spcBef>
              <a:buClr>
                <a:schemeClr val="dk1"/>
              </a:buClr>
              <a:buSzPct val="36666"/>
              <a:buFont typeface="Arial"/>
              <a:buNone/>
            </a:pPr>
            <a:r>
              <a:rPr lang="en" sz="3000"/>
              <a:t>Take out a piece of paper, pen or pencil.</a:t>
            </a:r>
          </a:p>
          <a:p>
            <a:pPr lvl="0">
              <a:spcBef>
                <a:spcPts val="0"/>
              </a:spcBef>
              <a:buClr>
                <a:schemeClr val="dk1"/>
              </a:buClr>
              <a:buSzPct val="36666"/>
              <a:buFont typeface="Arial"/>
              <a:buNone/>
            </a:pPr>
            <a:r>
              <a:rPr lang="en" sz="3000"/>
              <a:t>Have your chromebook ready to use but do not open yet.</a:t>
            </a:r>
          </a:p>
        </p:txBody>
      </p:sp>
      <p:sp>
        <p:nvSpPr>
          <p:cNvPr id="45" name="Shape 45"/>
          <p:cNvSpPr txBox="1">
            <a:spLocks noGrp="1"/>
          </p:cNvSpPr>
          <p:nvPr>
            <p:ph type="subTitle" idx="1"/>
          </p:nvPr>
        </p:nvSpPr>
        <p:spPr>
          <a:xfrm>
            <a:off x="457200" y="3716392"/>
            <a:ext cx="8229600" cy="1232700"/>
          </a:xfrm>
          <a:prstGeom prst="rect">
            <a:avLst/>
          </a:prstGeom>
        </p:spPr>
        <p:txBody>
          <a:bodyPr lIns="91425" tIns="91425" rIns="91425" bIns="91425" anchor="t" anchorCtr="0">
            <a:noAutofit/>
          </a:bodyPr>
          <a:lstStyle/>
          <a:p>
            <a:pPr lvl="0">
              <a:spcBef>
                <a:spcPts val="0"/>
              </a:spcBef>
              <a:buNone/>
            </a:pPr>
            <a:r>
              <a:rPr lang="en">
                <a:solidFill>
                  <a:srgbClr val="B7B7B7"/>
                </a:solidFill>
              </a:rPr>
              <a:t>Immigration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Shape 50"/>
          <p:cNvSpPr txBox="1">
            <a:spLocks noGrp="1"/>
          </p:cNvSpPr>
          <p:nvPr>
            <p:ph type="ctrTitle"/>
          </p:nvPr>
        </p:nvSpPr>
        <p:spPr>
          <a:xfrm>
            <a:off x="457200" y="581584"/>
            <a:ext cx="8229600" cy="3009600"/>
          </a:xfrm>
          <a:prstGeom prst="rect">
            <a:avLst/>
          </a:prstGeom>
        </p:spPr>
        <p:txBody>
          <a:bodyPr lIns="91425" tIns="91425" rIns="91425" bIns="91425" anchor="t" anchorCtr="0">
            <a:noAutofit/>
          </a:bodyPr>
          <a:lstStyle/>
          <a:p>
            <a:pPr lvl="0" algn="ctr" rtl="0">
              <a:spcBef>
                <a:spcPts val="0"/>
              </a:spcBef>
              <a:buNone/>
            </a:pPr>
            <a:r>
              <a:rPr lang="en" sz="4800"/>
              <a:t>Immigration!  What is it and why do it?</a:t>
            </a:r>
          </a:p>
        </p:txBody>
      </p:sp>
      <p:sp>
        <p:nvSpPr>
          <p:cNvPr id="51" name="Shape 51"/>
          <p:cNvSpPr txBox="1">
            <a:spLocks noGrp="1"/>
          </p:cNvSpPr>
          <p:nvPr>
            <p:ph type="subTitle" idx="1"/>
          </p:nvPr>
        </p:nvSpPr>
        <p:spPr>
          <a:xfrm>
            <a:off x="348125" y="2489475"/>
            <a:ext cx="4804200" cy="1232700"/>
          </a:xfrm>
          <a:prstGeom prst="rect">
            <a:avLst/>
          </a:prstGeom>
        </p:spPr>
        <p:txBody>
          <a:bodyPr lIns="91425" tIns="91425" rIns="91425" bIns="91425" anchor="t" anchorCtr="0">
            <a:noAutofit/>
          </a:bodyPr>
          <a:lstStyle/>
          <a:p>
            <a:pPr lvl="0" rtl="0">
              <a:spcBef>
                <a:spcPts val="0"/>
              </a:spcBef>
              <a:buNone/>
            </a:pPr>
            <a:r>
              <a:rPr lang="en" sz="1800" b="1">
                <a:solidFill>
                  <a:srgbClr val="000000"/>
                </a:solidFill>
              </a:rPr>
              <a:t>Obj:  Describe different types of immigrants and list the push/pull factors that brought them to the United States.</a:t>
            </a:r>
          </a:p>
        </p:txBody>
      </p:sp>
      <p:pic>
        <p:nvPicPr>
          <p:cNvPr id="52" name="Shape 52"/>
          <p:cNvPicPr preferRelativeResize="0"/>
          <p:nvPr/>
        </p:nvPicPr>
        <p:blipFill>
          <a:blip r:embed="rId3">
            <a:alphaModFix/>
          </a:blip>
          <a:stretch>
            <a:fillRect/>
          </a:stretch>
        </p:blipFill>
        <p:spPr>
          <a:xfrm>
            <a:off x="505925" y="1388625"/>
            <a:ext cx="2359749" cy="1065950"/>
          </a:xfrm>
          <a:prstGeom prst="rect">
            <a:avLst/>
          </a:prstGeom>
          <a:noFill/>
          <a:ln>
            <a:noFill/>
          </a:ln>
        </p:spPr>
      </p:pic>
      <p:pic>
        <p:nvPicPr>
          <p:cNvPr id="53" name="Shape 53"/>
          <p:cNvPicPr preferRelativeResize="0"/>
          <p:nvPr/>
        </p:nvPicPr>
        <p:blipFill>
          <a:blip r:embed="rId4">
            <a:alphaModFix/>
          </a:blip>
          <a:stretch>
            <a:fillRect/>
          </a:stretch>
        </p:blipFill>
        <p:spPr>
          <a:xfrm>
            <a:off x="6309800" y="1358100"/>
            <a:ext cx="2003563" cy="1126999"/>
          </a:xfrm>
          <a:prstGeom prst="rect">
            <a:avLst/>
          </a:prstGeom>
          <a:noFill/>
          <a:ln>
            <a:noFill/>
          </a:ln>
        </p:spPr>
      </p:pic>
      <p:sp>
        <p:nvSpPr>
          <p:cNvPr id="54" name="Shape 54"/>
          <p:cNvSpPr txBox="1"/>
          <p:nvPr/>
        </p:nvSpPr>
        <p:spPr>
          <a:xfrm>
            <a:off x="156000" y="3757075"/>
            <a:ext cx="8832000" cy="530700"/>
          </a:xfrm>
          <a:prstGeom prst="rect">
            <a:avLst/>
          </a:prstGeom>
          <a:noFill/>
          <a:ln>
            <a:noFill/>
          </a:ln>
        </p:spPr>
        <p:txBody>
          <a:bodyPr lIns="91425" tIns="91425" rIns="91425" bIns="91425" anchor="t" anchorCtr="0">
            <a:noAutofit/>
          </a:bodyPr>
          <a:lstStyle/>
          <a:p>
            <a:pPr lvl="0" rtl="0">
              <a:spcBef>
                <a:spcPts val="0"/>
              </a:spcBef>
              <a:buNone/>
            </a:pPr>
            <a:r>
              <a:rPr lang="en" sz="1200"/>
              <a:t>Standard 8.6.3:  List the reasons for the wave of immigration from Northern Europe to the United States and describe the growth in the number, size, and spatial arrangements of cities (e.g., Irish immigrants and the Great Irish Famine.)</a:t>
            </a:r>
          </a:p>
        </p:txBody>
      </p:sp>
      <p:sp>
        <p:nvSpPr>
          <p:cNvPr id="55" name="Shape 55"/>
          <p:cNvSpPr txBox="1"/>
          <p:nvPr/>
        </p:nvSpPr>
        <p:spPr>
          <a:xfrm>
            <a:off x="7964125" y="412950"/>
            <a:ext cx="1120800" cy="306900"/>
          </a:xfrm>
          <a:prstGeom prst="rect">
            <a:avLst/>
          </a:prstGeom>
          <a:noFill/>
          <a:ln>
            <a:noFill/>
          </a:ln>
        </p:spPr>
        <p:txBody>
          <a:bodyPr lIns="91425" tIns="91425" rIns="91425" bIns="91425" anchor="t" anchorCtr="0">
            <a:noAutofit/>
          </a:bodyPr>
          <a:lstStyle/>
          <a:p>
            <a:pPr lvl="0" rtl="0">
              <a:spcBef>
                <a:spcPts val="0"/>
              </a:spcBef>
              <a:buNone/>
            </a:pPr>
            <a:r>
              <a:rPr lang="en" b="1"/>
              <a:t>Objective</a:t>
            </a:r>
          </a:p>
        </p:txBody>
      </p:sp>
      <p:sp>
        <p:nvSpPr>
          <p:cNvPr id="56" name="Shape 56"/>
          <p:cNvSpPr txBox="1"/>
          <p:nvPr/>
        </p:nvSpPr>
        <p:spPr>
          <a:xfrm>
            <a:off x="5230825" y="2454575"/>
            <a:ext cx="3810600" cy="11271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1200" b="1">
                <a:solidFill>
                  <a:schemeClr val="dk1"/>
                </a:solidFill>
              </a:rPr>
              <a:t>Learning Targets:</a:t>
            </a:r>
          </a:p>
          <a:p>
            <a:pPr lvl="0" rtl="0">
              <a:lnSpc>
                <a:spcPct val="115000"/>
              </a:lnSpc>
              <a:spcBef>
                <a:spcPts val="0"/>
              </a:spcBef>
              <a:buClr>
                <a:schemeClr val="dk1"/>
              </a:buClr>
              <a:buSzPct val="91666"/>
              <a:buFont typeface="Arial"/>
              <a:buNone/>
            </a:pPr>
            <a:r>
              <a:rPr lang="en" sz="1200" b="1">
                <a:solidFill>
                  <a:schemeClr val="dk1"/>
                </a:solidFill>
              </a:rPr>
              <a:t>1. I will be able to explain the difference between </a:t>
            </a:r>
          </a:p>
          <a:p>
            <a:pPr lvl="0" rtl="0">
              <a:lnSpc>
                <a:spcPct val="115000"/>
              </a:lnSpc>
              <a:spcBef>
                <a:spcPts val="0"/>
              </a:spcBef>
              <a:buClr>
                <a:schemeClr val="dk1"/>
              </a:buClr>
              <a:buSzPct val="91666"/>
              <a:buFont typeface="Arial"/>
              <a:buNone/>
            </a:pPr>
            <a:r>
              <a:rPr lang="en" sz="1200" b="1">
                <a:solidFill>
                  <a:schemeClr val="dk1"/>
                </a:solidFill>
              </a:rPr>
              <a:t>    immigrant, emigrant, and migrant. </a:t>
            </a:r>
          </a:p>
          <a:p>
            <a:pPr lvl="0" rtl="0">
              <a:lnSpc>
                <a:spcPct val="115000"/>
              </a:lnSpc>
              <a:spcBef>
                <a:spcPts val="0"/>
              </a:spcBef>
              <a:buClr>
                <a:schemeClr val="dk1"/>
              </a:buClr>
              <a:buSzPct val="91666"/>
              <a:buFont typeface="Arial"/>
              <a:buNone/>
            </a:pPr>
            <a:r>
              <a:rPr lang="en" sz="1200" b="1">
                <a:solidFill>
                  <a:schemeClr val="dk1"/>
                </a:solidFill>
              </a:rPr>
              <a:t>2. I will be able to describe the major push-pull </a:t>
            </a:r>
          </a:p>
          <a:p>
            <a:pPr lvl="0" rtl="0">
              <a:lnSpc>
                <a:spcPct val="115000"/>
              </a:lnSpc>
              <a:spcBef>
                <a:spcPts val="0"/>
              </a:spcBef>
              <a:buClr>
                <a:schemeClr val="dk1"/>
              </a:buClr>
              <a:buSzPct val="91666"/>
              <a:buFont typeface="Arial"/>
              <a:buNone/>
            </a:pPr>
            <a:r>
              <a:rPr lang="en" sz="1200" b="1">
                <a:solidFill>
                  <a:schemeClr val="dk1"/>
                </a:solidFill>
              </a:rPr>
              <a:t>    factors for immigration.  </a:t>
            </a:r>
          </a:p>
        </p:txBody>
      </p:sp>
      <p:sp>
        <p:nvSpPr>
          <p:cNvPr id="57" name="Shape 57"/>
          <p:cNvSpPr txBox="1"/>
          <p:nvPr/>
        </p:nvSpPr>
        <p:spPr>
          <a:xfrm>
            <a:off x="201300" y="4209800"/>
            <a:ext cx="8741400" cy="667800"/>
          </a:xfrm>
          <a:prstGeom prst="rect">
            <a:avLst/>
          </a:prstGeom>
          <a:noFill/>
          <a:ln>
            <a:noFill/>
          </a:ln>
        </p:spPr>
        <p:txBody>
          <a:bodyPr lIns="91425" tIns="91425" rIns="91425" bIns="91425" anchor="ctr" anchorCtr="0">
            <a:noAutofit/>
          </a:bodyPr>
          <a:lstStyle/>
          <a:p>
            <a:pPr lvl="0" rtl="0">
              <a:spcBef>
                <a:spcPts val="600"/>
              </a:spcBef>
              <a:buNone/>
            </a:pPr>
            <a:r>
              <a:rPr lang="en" sz="1200">
                <a:hlinkClick r:id="rId5"/>
              </a:rPr>
              <a:t>CCSS.ELA-LITERACY.RH.6-8.4:</a:t>
            </a:r>
            <a:r>
              <a:rPr lang="en" sz="1200"/>
              <a:t>Determine the meaning of words and phrases as they are used in a text, including vocabulary specific to domains related to history/social studies.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lvl="0" rtl="0">
              <a:spcBef>
                <a:spcPts val="0"/>
              </a:spcBef>
              <a:buNone/>
            </a:pPr>
            <a:r>
              <a:rPr lang="en"/>
              <a:t>Prior Knowledge</a:t>
            </a:r>
          </a:p>
        </p:txBody>
      </p:sp>
      <p:sp>
        <p:nvSpPr>
          <p:cNvPr id="63" name="Shape 63"/>
          <p:cNvSpPr txBox="1">
            <a:spLocks noGrp="1"/>
          </p:cNvSpPr>
          <p:nvPr>
            <p:ph type="body" idx="1"/>
          </p:nvPr>
        </p:nvSpPr>
        <p:spPr>
          <a:xfrm>
            <a:off x="333350" y="1063375"/>
            <a:ext cx="8481600" cy="3725700"/>
          </a:xfrm>
          <a:prstGeom prst="rect">
            <a:avLst/>
          </a:prstGeom>
        </p:spPr>
        <p:txBody>
          <a:bodyPr lIns="91425" tIns="91425" rIns="91425" bIns="91425" anchor="t" anchorCtr="0">
            <a:noAutofit/>
          </a:bodyPr>
          <a:lstStyle/>
          <a:p>
            <a:pPr lvl="0" rtl="0">
              <a:spcBef>
                <a:spcPts val="0"/>
              </a:spcBef>
              <a:buNone/>
            </a:pPr>
            <a:r>
              <a:rPr lang="en" b="1"/>
              <a:t>You already know the difference between an immigrant, emigrant and migrant.</a:t>
            </a:r>
          </a:p>
          <a:p>
            <a:pPr lvl="0" rtl="0">
              <a:spcBef>
                <a:spcPts val="0"/>
              </a:spcBef>
              <a:buNone/>
            </a:pPr>
            <a:endParaRPr b="1"/>
          </a:p>
          <a:p>
            <a:pPr lvl="0" rtl="0">
              <a:spcBef>
                <a:spcPts val="0"/>
              </a:spcBef>
              <a:buNone/>
            </a:pPr>
            <a:endParaRPr b="1"/>
          </a:p>
          <a:p>
            <a:pPr lvl="0" rtl="0">
              <a:spcBef>
                <a:spcPts val="0"/>
              </a:spcBef>
              <a:buNone/>
            </a:pPr>
            <a:endParaRPr b="1"/>
          </a:p>
          <a:p>
            <a:pPr lvl="0" rtl="0">
              <a:spcBef>
                <a:spcPts val="0"/>
              </a:spcBef>
              <a:buNone/>
            </a:pPr>
            <a:r>
              <a:rPr lang="en" b="1"/>
              <a:t>What is an example of each type of immigration?</a:t>
            </a:r>
          </a:p>
        </p:txBody>
      </p:sp>
      <p:pic>
        <p:nvPicPr>
          <p:cNvPr id="64" name="Shape 64"/>
          <p:cNvPicPr preferRelativeResize="0"/>
          <p:nvPr/>
        </p:nvPicPr>
        <p:blipFill>
          <a:blip r:embed="rId3">
            <a:alphaModFix/>
          </a:blip>
          <a:stretch>
            <a:fillRect/>
          </a:stretch>
        </p:blipFill>
        <p:spPr>
          <a:xfrm>
            <a:off x="2960914" y="2151249"/>
            <a:ext cx="2379976" cy="1201551"/>
          </a:xfrm>
          <a:prstGeom prst="rect">
            <a:avLst/>
          </a:prstGeom>
          <a:noFill/>
          <a:ln>
            <a:noFill/>
          </a:ln>
        </p:spPr>
      </p:pic>
      <p:sp>
        <p:nvSpPr>
          <p:cNvPr id="65" name="Shape 65"/>
          <p:cNvSpPr txBox="1"/>
          <p:nvPr/>
        </p:nvSpPr>
        <p:spPr>
          <a:xfrm>
            <a:off x="7326650" y="365750"/>
            <a:ext cx="1722900" cy="350400"/>
          </a:xfrm>
          <a:prstGeom prst="rect">
            <a:avLst/>
          </a:prstGeom>
          <a:noFill/>
          <a:ln>
            <a:noFill/>
          </a:ln>
        </p:spPr>
        <p:txBody>
          <a:bodyPr lIns="91425" tIns="91425" rIns="91425" bIns="91425" anchor="t" anchorCtr="0">
            <a:noAutofit/>
          </a:bodyPr>
          <a:lstStyle/>
          <a:p>
            <a:pPr lvl="0" rtl="0">
              <a:spcBef>
                <a:spcPts val="0"/>
              </a:spcBef>
              <a:buNone/>
            </a:pPr>
            <a:r>
              <a:rPr lang="en" b="1"/>
              <a:t>Prior Knowledge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
                                            <p:txEl>
                                              <p:pRg st="0" end="0"/>
                                            </p:txEl>
                                          </p:spTgt>
                                        </p:tgtEl>
                                        <p:attrNameLst>
                                          <p:attrName>style.visibility</p:attrName>
                                        </p:attrNameLst>
                                      </p:cBhvr>
                                      <p:to>
                                        <p:strVal val="visible"/>
                                      </p:to>
                                    </p:set>
                                    <p:animEffect transition="in" filter="fade">
                                      <p:cBhvr>
                                        <p:cTn id="7" dur="1000"/>
                                        <p:tgtEl>
                                          <p:spTgt spid="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3">
                                            <p:txEl>
                                              <p:pRg st="1" end="1"/>
                                            </p:txEl>
                                          </p:spTgt>
                                        </p:tgtEl>
                                        <p:attrNameLst>
                                          <p:attrName>style.visibility</p:attrName>
                                        </p:attrNameLst>
                                      </p:cBhvr>
                                      <p:to>
                                        <p:strVal val="visible"/>
                                      </p:to>
                                    </p:set>
                                    <p:animEffect transition="in" filter="fade">
                                      <p:cBhvr>
                                        <p:cTn id="12" dur="1000"/>
                                        <p:tgtEl>
                                          <p:spTgt spid="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3">
                                            <p:txEl>
                                              <p:pRg st="2" end="2"/>
                                            </p:txEl>
                                          </p:spTgt>
                                        </p:tgtEl>
                                        <p:attrNameLst>
                                          <p:attrName>style.visibility</p:attrName>
                                        </p:attrNameLst>
                                      </p:cBhvr>
                                      <p:to>
                                        <p:strVal val="visible"/>
                                      </p:to>
                                    </p:set>
                                    <p:animEffect transition="in" filter="fade">
                                      <p:cBhvr>
                                        <p:cTn id="17" dur="1000"/>
                                        <p:tgtEl>
                                          <p:spTgt spid="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3">
                                            <p:txEl>
                                              <p:pRg st="3" end="3"/>
                                            </p:txEl>
                                          </p:spTgt>
                                        </p:tgtEl>
                                        <p:attrNameLst>
                                          <p:attrName>style.visibility</p:attrName>
                                        </p:attrNameLst>
                                      </p:cBhvr>
                                      <p:to>
                                        <p:strVal val="visible"/>
                                      </p:to>
                                    </p:set>
                                    <p:animEffect transition="in" filter="fade">
                                      <p:cBhvr>
                                        <p:cTn id="22" dur="1000"/>
                                        <p:tgtEl>
                                          <p:spTgt spid="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3">
                                            <p:txEl>
                                              <p:pRg st="4" end="4"/>
                                            </p:txEl>
                                          </p:spTgt>
                                        </p:tgtEl>
                                        <p:attrNameLst>
                                          <p:attrName>style.visibility</p:attrName>
                                        </p:attrNameLst>
                                      </p:cBhvr>
                                      <p:to>
                                        <p:strVal val="visible"/>
                                      </p:to>
                                    </p:set>
                                    <p:animEffect transition="in" filter="fade">
                                      <p:cBhvr>
                                        <p:cTn id="27" dur="1000"/>
                                        <p:tgtEl>
                                          <p:spTgt spid="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lvl="0" rtl="0">
              <a:spcBef>
                <a:spcPts val="0"/>
              </a:spcBef>
              <a:buNone/>
            </a:pPr>
            <a:r>
              <a:rPr lang="en"/>
              <a:t>Definitions</a:t>
            </a:r>
          </a:p>
        </p:txBody>
      </p:sp>
      <p:sp>
        <p:nvSpPr>
          <p:cNvPr id="71" name="Shape 71"/>
          <p:cNvSpPr txBox="1">
            <a:spLocks noGrp="1"/>
          </p:cNvSpPr>
          <p:nvPr>
            <p:ph type="body" idx="1"/>
          </p:nvPr>
        </p:nvSpPr>
        <p:spPr>
          <a:xfrm>
            <a:off x="457200" y="1200150"/>
            <a:ext cx="5748900" cy="3725699"/>
          </a:xfrm>
          <a:prstGeom prst="rect">
            <a:avLst/>
          </a:prstGeom>
        </p:spPr>
        <p:txBody>
          <a:bodyPr lIns="91425" tIns="91425" rIns="91425" bIns="91425" anchor="t" anchorCtr="0">
            <a:noAutofit/>
          </a:bodyPr>
          <a:lstStyle/>
          <a:p>
            <a:pPr lvl="0" rtl="0">
              <a:spcBef>
                <a:spcPts val="0"/>
              </a:spcBef>
              <a:buNone/>
            </a:pPr>
            <a:r>
              <a:rPr lang="en" sz="2800" b="1">
                <a:solidFill>
                  <a:srgbClr val="FF0000"/>
                </a:solidFill>
              </a:rPr>
              <a:t>Push Factor </a:t>
            </a:r>
            <a:r>
              <a:rPr lang="en" sz="2800" b="1"/>
              <a:t>- </a:t>
            </a:r>
            <a:r>
              <a:rPr lang="en" sz="2800" b="1">
                <a:solidFill>
                  <a:srgbClr val="222222"/>
                </a:solidFill>
                <a:highlight>
                  <a:srgbClr val="FFFFFF"/>
                </a:highlight>
              </a:rPr>
              <a:t>are those things that encourage a person to leave their home</a:t>
            </a:r>
            <a:r>
              <a:rPr lang="en" sz="2800" b="1"/>
              <a:t>.</a:t>
            </a:r>
          </a:p>
          <a:p>
            <a:pPr lvl="0" rtl="0">
              <a:spcBef>
                <a:spcPts val="0"/>
              </a:spcBef>
              <a:buNone/>
            </a:pPr>
            <a:r>
              <a:rPr lang="en" sz="2800" b="1">
                <a:solidFill>
                  <a:srgbClr val="FF0000"/>
                </a:solidFill>
              </a:rPr>
              <a:t>Pull Factor</a:t>
            </a:r>
            <a:r>
              <a:rPr lang="en" sz="2800" b="1"/>
              <a:t> - </a:t>
            </a:r>
            <a:r>
              <a:rPr lang="en" sz="2800" b="1">
                <a:highlight>
                  <a:srgbClr val="FFFFFF"/>
                </a:highlight>
              </a:rPr>
              <a:t>something that </a:t>
            </a:r>
            <a:r>
              <a:rPr lang="en" sz="2800" b="1">
                <a:highlight>
                  <a:srgbClr val="FFFFFF"/>
                </a:highlight>
                <a:hlinkClick r:id="rId3"/>
              </a:rPr>
              <a:t>attracts</a:t>
            </a:r>
            <a:r>
              <a:rPr lang="en" sz="2800" b="1">
                <a:highlight>
                  <a:srgbClr val="FFFFFF"/>
                </a:highlight>
              </a:rPr>
              <a:t> </a:t>
            </a:r>
            <a:r>
              <a:rPr lang="en" sz="2800" b="1">
                <a:highlight>
                  <a:srgbClr val="FFFFFF"/>
                </a:highlight>
                <a:hlinkClick r:id="rId4"/>
              </a:rPr>
              <a:t>people</a:t>
            </a:r>
            <a:r>
              <a:rPr lang="en" sz="2800" b="1">
                <a:highlight>
                  <a:srgbClr val="FFFFFF"/>
                </a:highlight>
              </a:rPr>
              <a:t> to go and </a:t>
            </a:r>
            <a:r>
              <a:rPr lang="en" sz="2800" b="1">
                <a:highlight>
                  <a:srgbClr val="FFFFFF"/>
                </a:highlight>
                <a:hlinkClick r:id="rId5"/>
              </a:rPr>
              <a:t>live</a:t>
            </a:r>
            <a:r>
              <a:rPr lang="en" sz="2800" b="1">
                <a:highlight>
                  <a:srgbClr val="FFFFFF"/>
                </a:highlight>
              </a:rPr>
              <a:t> in a </a:t>
            </a:r>
            <a:r>
              <a:rPr lang="en" sz="2800" b="1">
                <a:highlight>
                  <a:srgbClr val="FFFFFF"/>
                </a:highlight>
                <a:hlinkClick r:id="rId6"/>
              </a:rPr>
              <a:t>particular</a:t>
            </a:r>
            <a:r>
              <a:rPr lang="en" sz="2800" b="1">
                <a:highlight>
                  <a:srgbClr val="FFFFFF"/>
                </a:highlight>
              </a:rPr>
              <a:t> </a:t>
            </a:r>
            <a:r>
              <a:rPr lang="en" sz="2800" b="1">
                <a:highlight>
                  <a:srgbClr val="FFFFFF"/>
                </a:highlight>
                <a:hlinkClick r:id="rId7"/>
              </a:rPr>
              <a:t>place</a:t>
            </a:r>
            <a:r>
              <a:rPr lang="en" sz="2800" b="1"/>
              <a:t>.</a:t>
            </a:r>
          </a:p>
          <a:p>
            <a:pPr lvl="0" rtl="0">
              <a:spcBef>
                <a:spcPts val="0"/>
              </a:spcBef>
              <a:buNone/>
            </a:pPr>
            <a:endParaRPr sz="2800" b="1"/>
          </a:p>
        </p:txBody>
      </p:sp>
      <p:sp>
        <p:nvSpPr>
          <p:cNvPr id="72" name="Shape 72"/>
          <p:cNvSpPr txBox="1"/>
          <p:nvPr/>
        </p:nvSpPr>
        <p:spPr>
          <a:xfrm>
            <a:off x="8141100" y="365750"/>
            <a:ext cx="908399" cy="283200"/>
          </a:xfrm>
          <a:prstGeom prst="rect">
            <a:avLst/>
          </a:prstGeom>
          <a:noFill/>
          <a:ln>
            <a:noFill/>
          </a:ln>
        </p:spPr>
        <p:txBody>
          <a:bodyPr lIns="91425" tIns="91425" rIns="91425" bIns="91425" anchor="t" anchorCtr="0">
            <a:noAutofit/>
          </a:bodyPr>
          <a:lstStyle/>
          <a:p>
            <a:pPr lvl="0" rtl="0">
              <a:spcBef>
                <a:spcPts val="0"/>
              </a:spcBef>
              <a:buNone/>
            </a:pPr>
            <a:r>
              <a:rPr lang="en" b="1"/>
              <a:t>Concept</a:t>
            </a:r>
          </a:p>
        </p:txBody>
      </p:sp>
      <p:pic>
        <p:nvPicPr>
          <p:cNvPr id="73" name="Shape 73"/>
          <p:cNvPicPr preferRelativeResize="0"/>
          <p:nvPr/>
        </p:nvPicPr>
        <p:blipFill>
          <a:blip r:embed="rId8">
            <a:alphaModFix/>
          </a:blip>
          <a:stretch>
            <a:fillRect/>
          </a:stretch>
        </p:blipFill>
        <p:spPr>
          <a:xfrm>
            <a:off x="6294225" y="873100"/>
            <a:ext cx="2661000" cy="405274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
                                            <p:txEl>
                                              <p:pRg st="0" end="0"/>
                                            </p:txEl>
                                          </p:spTgt>
                                        </p:tgtEl>
                                        <p:attrNameLst>
                                          <p:attrName>style.visibility</p:attrName>
                                        </p:attrNameLst>
                                      </p:cBhvr>
                                      <p:to>
                                        <p:strVal val="visible"/>
                                      </p:to>
                                    </p:set>
                                    <p:animEffect transition="in" filter="fade">
                                      <p:cBhvr>
                                        <p:cTn id="7" dur="1000"/>
                                        <p:tgtEl>
                                          <p:spTgt spid="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
                                            <p:txEl>
                                              <p:pRg st="1" end="1"/>
                                            </p:txEl>
                                          </p:spTgt>
                                        </p:tgtEl>
                                        <p:attrNameLst>
                                          <p:attrName>style.visibility</p:attrName>
                                        </p:attrNameLst>
                                      </p:cBhvr>
                                      <p:to>
                                        <p:strVal val="visible"/>
                                      </p:to>
                                    </p:set>
                                    <p:animEffect transition="in" filter="fade">
                                      <p:cBhvr>
                                        <p:cTn id="12" dur="1000"/>
                                        <p:tgtEl>
                                          <p:spTgt spid="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
                                            <p:txEl>
                                              <p:pRg st="2" end="2"/>
                                            </p:txEl>
                                          </p:spTgt>
                                        </p:tgtEl>
                                        <p:attrNameLst>
                                          <p:attrName>style.visibility</p:attrName>
                                        </p:attrNameLst>
                                      </p:cBhvr>
                                      <p:to>
                                        <p:strVal val="visible"/>
                                      </p:to>
                                    </p:set>
                                    <p:animEffect transition="in" filter="fade">
                                      <p:cBhvr>
                                        <p:cTn id="17" dur="1000"/>
                                        <p:tgtEl>
                                          <p:spTgt spid="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104800" y="205975"/>
            <a:ext cx="4174199" cy="857400"/>
          </a:xfrm>
          <a:prstGeom prst="rect">
            <a:avLst/>
          </a:prstGeom>
        </p:spPr>
        <p:txBody>
          <a:bodyPr lIns="91425" tIns="91425" rIns="91425" bIns="91425" anchor="b" anchorCtr="0">
            <a:noAutofit/>
          </a:bodyPr>
          <a:lstStyle/>
          <a:p>
            <a:pPr lvl="0">
              <a:spcBef>
                <a:spcPts val="0"/>
              </a:spcBef>
              <a:buNone/>
            </a:pPr>
            <a:r>
              <a:rPr lang="en"/>
              <a:t>Push/Pull Factors </a:t>
            </a:r>
          </a:p>
        </p:txBody>
      </p:sp>
      <p:sp>
        <p:nvSpPr>
          <p:cNvPr id="79" name="Shape 79"/>
          <p:cNvSpPr txBox="1">
            <a:spLocks noGrp="1"/>
          </p:cNvSpPr>
          <p:nvPr>
            <p:ph type="body" idx="1"/>
          </p:nvPr>
        </p:nvSpPr>
        <p:spPr>
          <a:xfrm>
            <a:off x="3100075" y="1200150"/>
            <a:ext cx="5586600" cy="2120100"/>
          </a:xfrm>
          <a:prstGeom prst="rect">
            <a:avLst/>
          </a:prstGeom>
        </p:spPr>
        <p:txBody>
          <a:bodyPr lIns="91425" tIns="91425" rIns="91425" bIns="91425" anchor="t" anchorCtr="0">
            <a:noAutofit/>
          </a:bodyPr>
          <a:lstStyle/>
          <a:p>
            <a:pPr lvl="0" rtl="0">
              <a:spcBef>
                <a:spcPts val="0"/>
              </a:spcBef>
              <a:buNone/>
            </a:pPr>
            <a:r>
              <a:rPr lang="en" sz="2400" b="1"/>
              <a:t>If you decided to move away from Ceres what are some of the reasons you would leave?  Where would you go and why would you choose that place?</a:t>
            </a:r>
          </a:p>
          <a:p>
            <a:pPr lvl="0" rtl="0">
              <a:spcBef>
                <a:spcPts val="0"/>
              </a:spcBef>
              <a:buNone/>
            </a:pPr>
            <a:endParaRPr sz="2400" b="1"/>
          </a:p>
          <a:p>
            <a:pPr lvl="0" rtl="0">
              <a:spcBef>
                <a:spcPts val="0"/>
              </a:spcBef>
              <a:buNone/>
            </a:pPr>
            <a:endParaRPr sz="2400" b="1"/>
          </a:p>
          <a:p>
            <a:pPr lvl="0" rtl="0">
              <a:spcBef>
                <a:spcPts val="0"/>
              </a:spcBef>
              <a:buNone/>
            </a:pPr>
            <a:endParaRPr sz="2400" b="1"/>
          </a:p>
          <a:p>
            <a:pPr lvl="0">
              <a:spcBef>
                <a:spcPts val="0"/>
              </a:spcBef>
              <a:buNone/>
            </a:pPr>
            <a:endParaRPr sz="2400" b="1"/>
          </a:p>
        </p:txBody>
      </p:sp>
      <p:sp>
        <p:nvSpPr>
          <p:cNvPr id="80" name="Shape 80"/>
          <p:cNvSpPr txBox="1"/>
          <p:nvPr/>
        </p:nvSpPr>
        <p:spPr>
          <a:xfrm>
            <a:off x="8141100" y="365750"/>
            <a:ext cx="908399" cy="283200"/>
          </a:xfrm>
          <a:prstGeom prst="rect">
            <a:avLst/>
          </a:prstGeom>
          <a:noFill/>
          <a:ln>
            <a:noFill/>
          </a:ln>
        </p:spPr>
        <p:txBody>
          <a:bodyPr lIns="91425" tIns="91425" rIns="91425" bIns="91425" anchor="t" anchorCtr="0">
            <a:noAutofit/>
          </a:bodyPr>
          <a:lstStyle/>
          <a:p>
            <a:pPr lvl="0" rtl="0">
              <a:spcBef>
                <a:spcPts val="0"/>
              </a:spcBef>
              <a:buNone/>
            </a:pPr>
            <a:r>
              <a:rPr lang="en" b="1"/>
              <a:t>Concept</a:t>
            </a:r>
          </a:p>
        </p:txBody>
      </p:sp>
      <p:sp>
        <p:nvSpPr>
          <p:cNvPr id="81" name="Shape 81"/>
          <p:cNvSpPr txBox="1"/>
          <p:nvPr/>
        </p:nvSpPr>
        <p:spPr>
          <a:xfrm>
            <a:off x="200850" y="1274975"/>
            <a:ext cx="2584799" cy="1292399"/>
          </a:xfrm>
          <a:prstGeom prst="rect">
            <a:avLst/>
          </a:prstGeom>
          <a:noFill/>
          <a:ln>
            <a:noFill/>
          </a:ln>
        </p:spPr>
        <p:txBody>
          <a:bodyPr lIns="91425" tIns="91425" rIns="91425" bIns="91425" anchor="t" anchorCtr="0">
            <a:noAutofit/>
          </a:bodyPr>
          <a:lstStyle/>
          <a:p>
            <a:pPr lvl="0" rtl="0">
              <a:spcBef>
                <a:spcPts val="0"/>
              </a:spcBef>
              <a:buNone/>
            </a:pPr>
            <a:r>
              <a:rPr lang="en" b="1"/>
              <a:t>Step 1 - Brainstorm Ideas </a:t>
            </a:r>
          </a:p>
          <a:p>
            <a:pPr lvl="0" indent="457200" rtl="0">
              <a:spcBef>
                <a:spcPts val="0"/>
              </a:spcBef>
              <a:buNone/>
            </a:pPr>
            <a:r>
              <a:rPr lang="en" b="1"/>
              <a:t>     on your paper.</a:t>
            </a:r>
          </a:p>
          <a:p>
            <a:pPr lvl="0" rtl="0">
              <a:spcBef>
                <a:spcPts val="0"/>
              </a:spcBef>
              <a:buNone/>
            </a:pPr>
            <a:r>
              <a:rPr lang="en" b="1"/>
              <a:t>Step 2 - Share with Partner.</a:t>
            </a:r>
          </a:p>
          <a:p>
            <a:pPr lvl="0" rtl="0">
              <a:spcBef>
                <a:spcPts val="0"/>
              </a:spcBef>
              <a:buNone/>
            </a:pPr>
            <a:r>
              <a:rPr lang="en" b="1"/>
              <a:t>Step 3 - Be ready to share </a:t>
            </a:r>
          </a:p>
          <a:p>
            <a:pPr marL="457200" lvl="0" indent="0">
              <a:spcBef>
                <a:spcPts val="0"/>
              </a:spcBef>
              <a:buNone/>
            </a:pPr>
            <a:r>
              <a:rPr lang="en" b="1"/>
              <a:t>     with the class.</a:t>
            </a:r>
          </a:p>
        </p:txBody>
      </p:sp>
      <p:sp>
        <p:nvSpPr>
          <p:cNvPr id="82" name="Shape 82"/>
          <p:cNvSpPr txBox="1"/>
          <p:nvPr/>
        </p:nvSpPr>
        <p:spPr>
          <a:xfrm>
            <a:off x="343650" y="3206875"/>
            <a:ext cx="8456700" cy="1458299"/>
          </a:xfrm>
          <a:prstGeom prst="rect">
            <a:avLst/>
          </a:prstGeom>
          <a:noFill/>
          <a:ln>
            <a:noFill/>
          </a:ln>
        </p:spPr>
        <p:txBody>
          <a:bodyPr lIns="91425" tIns="91425" rIns="91425" bIns="91425" anchor="t" anchorCtr="0">
            <a:noAutofit/>
          </a:bodyPr>
          <a:lstStyle/>
          <a:p>
            <a:pPr lvl="0" rtl="0">
              <a:spcBef>
                <a:spcPts val="600"/>
              </a:spcBef>
              <a:buNone/>
            </a:pPr>
            <a:r>
              <a:rPr lang="en" sz="1800" b="1">
                <a:solidFill>
                  <a:schemeClr val="dk1"/>
                </a:solidFill>
              </a:rPr>
              <a:t>Partner </a:t>
            </a:r>
            <a:r>
              <a:rPr lang="en" sz="1800" b="1">
                <a:solidFill>
                  <a:srgbClr val="0000FF"/>
                </a:solidFill>
              </a:rPr>
              <a:t>A</a:t>
            </a:r>
            <a:r>
              <a:rPr lang="en" sz="1800" b="1">
                <a:solidFill>
                  <a:schemeClr val="dk1"/>
                </a:solidFill>
              </a:rPr>
              <a:t> share with Partner </a:t>
            </a:r>
            <a:r>
              <a:rPr lang="en" sz="1800" b="1">
                <a:solidFill>
                  <a:srgbClr val="38761D"/>
                </a:solidFill>
              </a:rPr>
              <a:t>B</a:t>
            </a:r>
            <a:r>
              <a:rPr lang="en" sz="1800" b="1">
                <a:solidFill>
                  <a:schemeClr val="dk1"/>
                </a:solidFill>
              </a:rPr>
              <a:t> </a:t>
            </a:r>
            <a:r>
              <a:rPr lang="en" sz="1800" b="1">
                <a:solidFill>
                  <a:srgbClr val="FF0000"/>
                </a:solidFill>
              </a:rPr>
              <a:t>“If I decided to leave Ceres I would go to _______ because _______”</a:t>
            </a:r>
            <a:r>
              <a:rPr lang="en" sz="1800" b="1">
                <a:solidFill>
                  <a:schemeClr val="dk1"/>
                </a:solidFill>
              </a:rPr>
              <a:t>.</a:t>
            </a:r>
          </a:p>
          <a:p>
            <a:pPr lvl="0" rtl="0">
              <a:spcBef>
                <a:spcPts val="600"/>
              </a:spcBef>
              <a:buNone/>
            </a:pPr>
            <a:r>
              <a:rPr lang="en" sz="1800" b="1">
                <a:solidFill>
                  <a:schemeClr val="dk1"/>
                </a:solidFill>
              </a:rPr>
              <a:t>Partner </a:t>
            </a:r>
            <a:r>
              <a:rPr lang="en" sz="1800" b="1">
                <a:solidFill>
                  <a:srgbClr val="38761D"/>
                </a:solidFill>
              </a:rPr>
              <a:t>B</a:t>
            </a:r>
            <a:r>
              <a:rPr lang="en" sz="1800" b="1">
                <a:solidFill>
                  <a:schemeClr val="dk1"/>
                </a:solidFill>
              </a:rPr>
              <a:t> share with Partner </a:t>
            </a:r>
            <a:r>
              <a:rPr lang="en" sz="1800" b="1">
                <a:solidFill>
                  <a:srgbClr val="0000FF"/>
                </a:solidFill>
              </a:rPr>
              <a:t>A</a:t>
            </a:r>
            <a:r>
              <a:rPr lang="en" sz="1800" b="1">
                <a:solidFill>
                  <a:schemeClr val="dk1"/>
                </a:solidFill>
              </a:rPr>
              <a:t> </a:t>
            </a:r>
            <a:r>
              <a:rPr lang="en" sz="1800" b="1">
                <a:solidFill>
                  <a:srgbClr val="FF0000"/>
                </a:solidFill>
              </a:rPr>
              <a:t>“If I decided to leave Ceres I would go to _______ because _______”.</a:t>
            </a:r>
          </a:p>
          <a:p>
            <a:pPr lvl="0" rtl="0">
              <a:spcBef>
                <a:spcPts val="600"/>
              </a:spcBef>
              <a:buClr>
                <a:schemeClr val="dk1"/>
              </a:buClr>
              <a:buFont typeface="Arial"/>
              <a:buNone/>
            </a:pPr>
            <a:endParaRPr sz="1800" b="1">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
                                            <p:txEl>
                                              <p:pRg st="0" end="0"/>
                                            </p:txEl>
                                          </p:spTgt>
                                        </p:tgtEl>
                                        <p:attrNameLst>
                                          <p:attrName>style.visibility</p:attrName>
                                        </p:attrNameLst>
                                      </p:cBhvr>
                                      <p:to>
                                        <p:strVal val="visible"/>
                                      </p:to>
                                    </p:set>
                                    <p:animEffect transition="in" filter="fade">
                                      <p:cBhvr>
                                        <p:cTn id="7" dur="1000"/>
                                        <p:tgtEl>
                                          <p:spTgt spid="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9">
                                            <p:txEl>
                                              <p:pRg st="1" end="1"/>
                                            </p:txEl>
                                          </p:spTgt>
                                        </p:tgtEl>
                                        <p:attrNameLst>
                                          <p:attrName>style.visibility</p:attrName>
                                        </p:attrNameLst>
                                      </p:cBhvr>
                                      <p:to>
                                        <p:strVal val="visible"/>
                                      </p:to>
                                    </p:set>
                                    <p:animEffect transition="in" filter="fade">
                                      <p:cBhvr>
                                        <p:cTn id="12" dur="1000"/>
                                        <p:tgtEl>
                                          <p:spTgt spid="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9">
                                            <p:txEl>
                                              <p:pRg st="2" end="2"/>
                                            </p:txEl>
                                          </p:spTgt>
                                        </p:tgtEl>
                                        <p:attrNameLst>
                                          <p:attrName>style.visibility</p:attrName>
                                        </p:attrNameLst>
                                      </p:cBhvr>
                                      <p:to>
                                        <p:strVal val="visible"/>
                                      </p:to>
                                    </p:set>
                                    <p:animEffect transition="in" filter="fade">
                                      <p:cBhvr>
                                        <p:cTn id="17" dur="1000"/>
                                        <p:tgtEl>
                                          <p:spTgt spid="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9">
                                            <p:txEl>
                                              <p:pRg st="3" end="3"/>
                                            </p:txEl>
                                          </p:spTgt>
                                        </p:tgtEl>
                                        <p:attrNameLst>
                                          <p:attrName>style.visibility</p:attrName>
                                        </p:attrNameLst>
                                      </p:cBhvr>
                                      <p:to>
                                        <p:strVal val="visible"/>
                                      </p:to>
                                    </p:set>
                                    <p:animEffect transition="in" filter="fade">
                                      <p:cBhvr>
                                        <p:cTn id="22" dur="1000"/>
                                        <p:tgtEl>
                                          <p:spTgt spid="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9">
                                            <p:txEl>
                                              <p:pRg st="4" end="4"/>
                                            </p:txEl>
                                          </p:spTgt>
                                        </p:tgtEl>
                                        <p:attrNameLst>
                                          <p:attrName>style.visibility</p:attrName>
                                        </p:attrNameLst>
                                      </p:cBhvr>
                                      <p:to>
                                        <p:strVal val="visible"/>
                                      </p:to>
                                    </p:set>
                                    <p:animEffect transition="in" filter="fade">
                                      <p:cBhvr>
                                        <p:cTn id="27" dur="1000"/>
                                        <p:tgtEl>
                                          <p:spTgt spid="7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2">
                                            <p:txEl>
                                              <p:pRg st="0" end="0"/>
                                            </p:txEl>
                                          </p:spTgt>
                                        </p:tgtEl>
                                        <p:attrNameLst>
                                          <p:attrName>style.visibility</p:attrName>
                                        </p:attrNameLst>
                                      </p:cBhvr>
                                      <p:to>
                                        <p:strVal val="visible"/>
                                      </p:to>
                                    </p:set>
                                    <p:animEffect transition="in" filter="fade">
                                      <p:cBhvr>
                                        <p:cTn id="32" dur="1000"/>
                                        <p:tgtEl>
                                          <p:spTgt spid="8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2">
                                            <p:txEl>
                                              <p:pRg st="1" end="1"/>
                                            </p:txEl>
                                          </p:spTgt>
                                        </p:tgtEl>
                                        <p:attrNameLst>
                                          <p:attrName>style.visibility</p:attrName>
                                        </p:attrNameLst>
                                      </p:cBhvr>
                                      <p:to>
                                        <p:strVal val="visible"/>
                                      </p:to>
                                    </p:set>
                                    <p:animEffect transition="in" filter="fade">
                                      <p:cBhvr>
                                        <p:cTn id="37" dur="1000"/>
                                        <p:tgtEl>
                                          <p:spTgt spid="82">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2">
                                            <p:txEl>
                                              <p:pRg st="2" end="2"/>
                                            </p:txEl>
                                          </p:spTgt>
                                        </p:tgtEl>
                                        <p:attrNameLst>
                                          <p:attrName>style.visibility</p:attrName>
                                        </p:attrNameLst>
                                      </p:cBhvr>
                                      <p:to>
                                        <p:strVal val="visible"/>
                                      </p:to>
                                    </p:set>
                                    <p:animEffect transition="in" filter="fade">
                                      <p:cBhvr>
                                        <p:cTn id="42" dur="1000"/>
                                        <p:tgtEl>
                                          <p:spTgt spid="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200850" y="258375"/>
            <a:ext cx="4275900" cy="857400"/>
          </a:xfrm>
          <a:prstGeom prst="rect">
            <a:avLst/>
          </a:prstGeom>
        </p:spPr>
        <p:txBody>
          <a:bodyPr lIns="91425" tIns="91425" rIns="91425" bIns="91425" anchor="b" anchorCtr="0">
            <a:noAutofit/>
          </a:bodyPr>
          <a:lstStyle/>
          <a:p>
            <a:pPr lvl="0">
              <a:spcBef>
                <a:spcPts val="0"/>
              </a:spcBef>
              <a:buNone/>
            </a:pPr>
            <a:r>
              <a:rPr lang="en"/>
              <a:t>Push/Pull Factors</a:t>
            </a:r>
          </a:p>
        </p:txBody>
      </p:sp>
      <p:sp>
        <p:nvSpPr>
          <p:cNvPr id="88" name="Shape 88"/>
          <p:cNvSpPr txBox="1">
            <a:spLocks noGrp="1"/>
          </p:cNvSpPr>
          <p:nvPr>
            <p:ph type="body" idx="1"/>
          </p:nvPr>
        </p:nvSpPr>
        <p:spPr>
          <a:xfrm>
            <a:off x="2916700" y="1200150"/>
            <a:ext cx="5769900" cy="1602900"/>
          </a:xfrm>
          <a:prstGeom prst="rect">
            <a:avLst/>
          </a:prstGeom>
        </p:spPr>
        <p:txBody>
          <a:bodyPr lIns="91425" tIns="91425" rIns="91425" bIns="91425" anchor="t" anchorCtr="0">
            <a:noAutofit/>
          </a:bodyPr>
          <a:lstStyle/>
          <a:p>
            <a:pPr lvl="0">
              <a:spcBef>
                <a:spcPts val="0"/>
              </a:spcBef>
              <a:buNone/>
            </a:pPr>
            <a:r>
              <a:rPr lang="en" sz="2400" b="1"/>
              <a:t>If you decided to move out of the United States, what are some of the reasons you would want to leave?  Where would you go and why would you choose that place?</a:t>
            </a:r>
          </a:p>
        </p:txBody>
      </p:sp>
      <p:sp>
        <p:nvSpPr>
          <p:cNvPr id="89" name="Shape 89"/>
          <p:cNvSpPr txBox="1"/>
          <p:nvPr/>
        </p:nvSpPr>
        <p:spPr>
          <a:xfrm>
            <a:off x="8141100" y="365750"/>
            <a:ext cx="908399" cy="283200"/>
          </a:xfrm>
          <a:prstGeom prst="rect">
            <a:avLst/>
          </a:prstGeom>
          <a:noFill/>
          <a:ln>
            <a:noFill/>
          </a:ln>
        </p:spPr>
        <p:txBody>
          <a:bodyPr lIns="91425" tIns="91425" rIns="91425" bIns="91425" anchor="t" anchorCtr="0">
            <a:noAutofit/>
          </a:bodyPr>
          <a:lstStyle/>
          <a:p>
            <a:pPr lvl="0" rtl="0">
              <a:spcBef>
                <a:spcPts val="0"/>
              </a:spcBef>
              <a:buNone/>
            </a:pPr>
            <a:r>
              <a:rPr lang="en" b="1"/>
              <a:t>Concept</a:t>
            </a:r>
          </a:p>
        </p:txBody>
      </p:sp>
      <p:sp>
        <p:nvSpPr>
          <p:cNvPr id="90" name="Shape 90"/>
          <p:cNvSpPr txBox="1"/>
          <p:nvPr/>
        </p:nvSpPr>
        <p:spPr>
          <a:xfrm>
            <a:off x="200850" y="1274975"/>
            <a:ext cx="2584799" cy="1292399"/>
          </a:xfrm>
          <a:prstGeom prst="rect">
            <a:avLst/>
          </a:prstGeom>
          <a:noFill/>
          <a:ln>
            <a:noFill/>
          </a:ln>
        </p:spPr>
        <p:txBody>
          <a:bodyPr lIns="91425" tIns="91425" rIns="91425" bIns="91425" anchor="t" anchorCtr="0">
            <a:noAutofit/>
          </a:bodyPr>
          <a:lstStyle/>
          <a:p>
            <a:pPr lvl="0" rtl="0">
              <a:spcBef>
                <a:spcPts val="0"/>
              </a:spcBef>
              <a:buNone/>
            </a:pPr>
            <a:r>
              <a:rPr lang="en" b="1"/>
              <a:t>Step 1 - Brainstorm Ideas </a:t>
            </a:r>
          </a:p>
          <a:p>
            <a:pPr lvl="0" indent="457200" rtl="0">
              <a:spcBef>
                <a:spcPts val="0"/>
              </a:spcBef>
              <a:buNone/>
            </a:pPr>
            <a:r>
              <a:rPr lang="en" b="1"/>
              <a:t>     on your paper.</a:t>
            </a:r>
          </a:p>
          <a:p>
            <a:pPr lvl="0" rtl="0">
              <a:spcBef>
                <a:spcPts val="0"/>
              </a:spcBef>
              <a:buNone/>
            </a:pPr>
            <a:r>
              <a:rPr lang="en" b="1"/>
              <a:t>Step 2 - Share with Partner.</a:t>
            </a:r>
          </a:p>
          <a:p>
            <a:pPr lvl="0" rtl="0">
              <a:spcBef>
                <a:spcPts val="0"/>
              </a:spcBef>
              <a:buNone/>
            </a:pPr>
            <a:r>
              <a:rPr lang="en" b="1"/>
              <a:t>Step 3 - Be ready to share </a:t>
            </a:r>
          </a:p>
          <a:p>
            <a:pPr marL="457200" lvl="0" indent="0" rtl="0">
              <a:spcBef>
                <a:spcPts val="0"/>
              </a:spcBef>
              <a:buNone/>
            </a:pPr>
            <a:r>
              <a:rPr lang="en" b="1"/>
              <a:t>     with the class.</a:t>
            </a:r>
          </a:p>
        </p:txBody>
      </p:sp>
      <p:sp>
        <p:nvSpPr>
          <p:cNvPr id="91" name="Shape 91"/>
          <p:cNvSpPr txBox="1"/>
          <p:nvPr/>
        </p:nvSpPr>
        <p:spPr>
          <a:xfrm>
            <a:off x="396050" y="3240725"/>
            <a:ext cx="8456700" cy="1458299"/>
          </a:xfrm>
          <a:prstGeom prst="rect">
            <a:avLst/>
          </a:prstGeom>
          <a:noFill/>
          <a:ln>
            <a:noFill/>
          </a:ln>
        </p:spPr>
        <p:txBody>
          <a:bodyPr lIns="91425" tIns="91425" rIns="91425" bIns="91425" anchor="t" anchorCtr="0">
            <a:noAutofit/>
          </a:bodyPr>
          <a:lstStyle/>
          <a:p>
            <a:pPr lvl="0" rtl="0">
              <a:spcBef>
                <a:spcPts val="600"/>
              </a:spcBef>
              <a:buNone/>
            </a:pPr>
            <a:r>
              <a:rPr lang="en" sz="1800" b="1">
                <a:solidFill>
                  <a:schemeClr val="dk1"/>
                </a:solidFill>
              </a:rPr>
              <a:t>Partner </a:t>
            </a:r>
            <a:r>
              <a:rPr lang="en" sz="1800" b="1">
                <a:solidFill>
                  <a:srgbClr val="0000FF"/>
                </a:solidFill>
              </a:rPr>
              <a:t>A</a:t>
            </a:r>
            <a:r>
              <a:rPr lang="en" sz="1800" b="1">
                <a:solidFill>
                  <a:schemeClr val="dk1"/>
                </a:solidFill>
              </a:rPr>
              <a:t> share with Partner </a:t>
            </a:r>
            <a:r>
              <a:rPr lang="en" sz="1800" b="1">
                <a:solidFill>
                  <a:srgbClr val="38761D"/>
                </a:solidFill>
              </a:rPr>
              <a:t>B</a:t>
            </a:r>
            <a:r>
              <a:rPr lang="en" sz="1800" b="1">
                <a:solidFill>
                  <a:schemeClr val="dk1"/>
                </a:solidFill>
              </a:rPr>
              <a:t> </a:t>
            </a:r>
            <a:r>
              <a:rPr lang="en" sz="1800" b="1">
                <a:solidFill>
                  <a:srgbClr val="FF0000"/>
                </a:solidFill>
              </a:rPr>
              <a:t>“If I decided to leave the United States I would go to _______ because _______”</a:t>
            </a:r>
            <a:r>
              <a:rPr lang="en" sz="1800" b="1">
                <a:solidFill>
                  <a:schemeClr val="dk1"/>
                </a:solidFill>
              </a:rPr>
              <a:t>.</a:t>
            </a:r>
          </a:p>
          <a:p>
            <a:pPr lvl="0" rtl="0">
              <a:spcBef>
                <a:spcPts val="600"/>
              </a:spcBef>
              <a:buNone/>
            </a:pPr>
            <a:r>
              <a:rPr lang="en" sz="1800" b="1">
                <a:solidFill>
                  <a:schemeClr val="dk1"/>
                </a:solidFill>
              </a:rPr>
              <a:t>Partner </a:t>
            </a:r>
            <a:r>
              <a:rPr lang="en" sz="1800" b="1">
                <a:solidFill>
                  <a:srgbClr val="38761D"/>
                </a:solidFill>
              </a:rPr>
              <a:t>B</a:t>
            </a:r>
            <a:r>
              <a:rPr lang="en" sz="1800" b="1">
                <a:solidFill>
                  <a:schemeClr val="dk1"/>
                </a:solidFill>
              </a:rPr>
              <a:t> share with Partner </a:t>
            </a:r>
            <a:r>
              <a:rPr lang="en" sz="1800" b="1">
                <a:solidFill>
                  <a:srgbClr val="0000FF"/>
                </a:solidFill>
              </a:rPr>
              <a:t>A</a:t>
            </a:r>
            <a:r>
              <a:rPr lang="en" sz="1800" b="1">
                <a:solidFill>
                  <a:schemeClr val="dk1"/>
                </a:solidFill>
              </a:rPr>
              <a:t> </a:t>
            </a:r>
            <a:r>
              <a:rPr lang="en" sz="1800" b="1">
                <a:solidFill>
                  <a:srgbClr val="FF0000"/>
                </a:solidFill>
              </a:rPr>
              <a:t>“If I decided to leave the United States I would go to _______ because _______”.</a:t>
            </a:r>
          </a:p>
          <a:p>
            <a:pPr lvl="0" rtl="0">
              <a:spcBef>
                <a:spcPts val="600"/>
              </a:spcBef>
              <a:buNone/>
            </a:pPr>
            <a:endParaRPr sz="1800" b="1">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xEl>
                                              <p:pRg st="0" end="0"/>
                                            </p:txEl>
                                          </p:spTgt>
                                        </p:tgtEl>
                                        <p:attrNameLst>
                                          <p:attrName>style.visibility</p:attrName>
                                        </p:attrNameLst>
                                      </p:cBhvr>
                                      <p:to>
                                        <p:strVal val="visible"/>
                                      </p:to>
                                    </p:set>
                                    <p:animEffect transition="in" filter="fade">
                                      <p:cBhvr>
                                        <p:cTn id="7" dur="1000"/>
                                        <p:tgtEl>
                                          <p:spTgt spid="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xEl>
                                              <p:pRg st="0" end="0"/>
                                            </p:txEl>
                                          </p:spTgt>
                                        </p:tgtEl>
                                        <p:attrNameLst>
                                          <p:attrName>style.visibility</p:attrName>
                                        </p:attrNameLst>
                                      </p:cBhvr>
                                      <p:to>
                                        <p:strVal val="visible"/>
                                      </p:to>
                                    </p:set>
                                    <p:animEffect transition="in" filter="fade">
                                      <p:cBhvr>
                                        <p:cTn id="12" dur="1000"/>
                                        <p:tgtEl>
                                          <p:spTgt spid="9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1">
                                            <p:txEl>
                                              <p:pRg st="1" end="1"/>
                                            </p:txEl>
                                          </p:spTgt>
                                        </p:tgtEl>
                                        <p:attrNameLst>
                                          <p:attrName>style.visibility</p:attrName>
                                        </p:attrNameLst>
                                      </p:cBhvr>
                                      <p:to>
                                        <p:strVal val="visible"/>
                                      </p:to>
                                    </p:set>
                                    <p:animEffect transition="in" filter="fade">
                                      <p:cBhvr>
                                        <p:cTn id="17" dur="1000"/>
                                        <p:tgtEl>
                                          <p:spTgt spid="9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1">
                                            <p:txEl>
                                              <p:pRg st="2" end="2"/>
                                            </p:txEl>
                                          </p:spTgt>
                                        </p:tgtEl>
                                        <p:attrNameLst>
                                          <p:attrName>style.visibility</p:attrName>
                                        </p:attrNameLst>
                                      </p:cBhvr>
                                      <p:to>
                                        <p:strVal val="visible"/>
                                      </p:to>
                                    </p:set>
                                    <p:animEffect transition="in" filter="fade">
                                      <p:cBhvr>
                                        <p:cTn id="22" dur="1000"/>
                                        <p:tgtEl>
                                          <p:spTgt spid="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Shape 96"/>
          <p:cNvPicPr preferRelativeResize="0"/>
          <p:nvPr/>
        </p:nvPicPr>
        <p:blipFill>
          <a:blip r:embed="rId3">
            <a:alphaModFix/>
          </a:blip>
          <a:stretch>
            <a:fillRect/>
          </a:stretch>
        </p:blipFill>
        <p:spPr>
          <a:xfrm>
            <a:off x="1085475" y="318600"/>
            <a:ext cx="7020248" cy="4824900"/>
          </a:xfrm>
          <a:prstGeom prst="rect">
            <a:avLst/>
          </a:prstGeom>
          <a:noFill/>
          <a:ln>
            <a:noFill/>
          </a:ln>
        </p:spPr>
      </p:pic>
      <p:sp>
        <p:nvSpPr>
          <p:cNvPr id="97" name="Shape 97"/>
          <p:cNvSpPr/>
          <p:nvPr/>
        </p:nvSpPr>
        <p:spPr>
          <a:xfrm>
            <a:off x="4672225" y="1236325"/>
            <a:ext cx="3433500" cy="36597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98" name="Shape 98"/>
          <p:cNvSpPr txBox="1"/>
          <p:nvPr/>
        </p:nvSpPr>
        <p:spPr>
          <a:xfrm>
            <a:off x="8020175" y="365750"/>
            <a:ext cx="1029300" cy="283200"/>
          </a:xfrm>
          <a:prstGeom prst="rect">
            <a:avLst/>
          </a:prstGeom>
          <a:noFill/>
          <a:ln>
            <a:noFill/>
          </a:ln>
        </p:spPr>
        <p:txBody>
          <a:bodyPr lIns="91425" tIns="91425" rIns="91425" bIns="91425" anchor="t" anchorCtr="0">
            <a:noAutofit/>
          </a:bodyPr>
          <a:lstStyle/>
          <a:p>
            <a:pPr lvl="0" rtl="0">
              <a:spcBef>
                <a:spcPts val="0"/>
              </a:spcBef>
              <a:buNone/>
            </a:pPr>
            <a:r>
              <a:rPr lang="en" b="1"/>
              <a:t>Concept</a:t>
            </a:r>
          </a:p>
        </p:txBody>
      </p:sp>
      <p:sp>
        <p:nvSpPr>
          <p:cNvPr id="99" name="Shape 99"/>
          <p:cNvSpPr/>
          <p:nvPr/>
        </p:nvSpPr>
        <p:spPr>
          <a:xfrm>
            <a:off x="1137875" y="1306175"/>
            <a:ext cx="3433500" cy="36597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99"/>
                                        </p:tgtEl>
                                      </p:cBhvr>
                                    </p:animEffect>
                                    <p:set>
                                      <p:cBhvr>
                                        <p:cTn id="7" dur="1" fill="hold">
                                          <p:stCondLst>
                                            <p:cond delay="1000"/>
                                          </p:stCondLst>
                                        </p:cTn>
                                        <p:tgtEl>
                                          <p:spTgt spid="9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97"/>
                                        </p:tgtEl>
                                      </p:cBhvr>
                                    </p:animEffect>
                                    <p:set>
                                      <p:cBhvr>
                                        <p:cTn id="12" dur="1" fill="hold">
                                          <p:stCondLst>
                                            <p:cond delay="1000"/>
                                          </p:stCondLst>
                                        </p:cTn>
                                        <p:tgtEl>
                                          <p:spTgt spid="9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457200" y="196528"/>
            <a:ext cx="8229600" cy="857400"/>
          </a:xfrm>
          <a:prstGeom prst="rect">
            <a:avLst/>
          </a:prstGeom>
        </p:spPr>
        <p:txBody>
          <a:bodyPr lIns="91425" tIns="91425" rIns="91425" bIns="91425" anchor="b" anchorCtr="0">
            <a:noAutofit/>
          </a:bodyPr>
          <a:lstStyle/>
          <a:p>
            <a:pPr lvl="0" rtl="0">
              <a:spcBef>
                <a:spcPts val="0"/>
              </a:spcBef>
              <a:buNone/>
            </a:pPr>
            <a:r>
              <a:rPr lang="en" sz="3000"/>
              <a:t>Closure</a:t>
            </a:r>
          </a:p>
        </p:txBody>
      </p:sp>
      <p:sp>
        <p:nvSpPr>
          <p:cNvPr id="105" name="Shape 105"/>
          <p:cNvSpPr txBox="1">
            <a:spLocks noGrp="1"/>
          </p:cNvSpPr>
          <p:nvPr>
            <p:ph type="body" idx="1"/>
          </p:nvPr>
        </p:nvSpPr>
        <p:spPr>
          <a:xfrm>
            <a:off x="457275" y="1264650"/>
            <a:ext cx="8229600" cy="3524400"/>
          </a:xfrm>
          <a:prstGeom prst="rect">
            <a:avLst/>
          </a:prstGeom>
        </p:spPr>
        <p:txBody>
          <a:bodyPr lIns="91425" tIns="91425" rIns="91425" bIns="91425" anchor="t" anchorCtr="0">
            <a:noAutofit/>
          </a:bodyPr>
          <a:lstStyle/>
          <a:p>
            <a:pPr lvl="0" rtl="0">
              <a:spcBef>
                <a:spcPts val="0"/>
              </a:spcBef>
              <a:buNone/>
            </a:pPr>
            <a:r>
              <a:rPr lang="en" sz="2400" b="1"/>
              <a:t>What is the difference between an Migrant, Emigrant and an Immigrant?</a:t>
            </a:r>
          </a:p>
          <a:p>
            <a:pPr lvl="0" rtl="0">
              <a:spcBef>
                <a:spcPts val="0"/>
              </a:spcBef>
              <a:buNone/>
            </a:pPr>
            <a:endParaRPr sz="2400" b="1"/>
          </a:p>
          <a:p>
            <a:pPr lvl="0" rtl="0">
              <a:spcBef>
                <a:spcPts val="0"/>
              </a:spcBef>
              <a:buNone/>
            </a:pPr>
            <a:r>
              <a:rPr lang="en" sz="2400" b="1"/>
              <a:t>Explain some of the push/pull factors that lead people to immigrate.</a:t>
            </a:r>
          </a:p>
        </p:txBody>
      </p:sp>
      <p:sp>
        <p:nvSpPr>
          <p:cNvPr id="106" name="Shape 106"/>
          <p:cNvSpPr txBox="1"/>
          <p:nvPr/>
        </p:nvSpPr>
        <p:spPr>
          <a:xfrm>
            <a:off x="7972850" y="339725"/>
            <a:ext cx="1087500" cy="339900"/>
          </a:xfrm>
          <a:prstGeom prst="rect">
            <a:avLst/>
          </a:prstGeom>
          <a:noFill/>
          <a:ln>
            <a:noFill/>
          </a:ln>
        </p:spPr>
        <p:txBody>
          <a:bodyPr lIns="91425" tIns="91425" rIns="91425" bIns="91425" anchor="t" anchorCtr="0">
            <a:noAutofit/>
          </a:bodyPr>
          <a:lstStyle/>
          <a:p>
            <a:pPr lvl="0" rtl="0">
              <a:spcBef>
                <a:spcPts val="0"/>
              </a:spcBef>
              <a:buNone/>
            </a:pPr>
            <a:r>
              <a:rPr lang="en" b="1"/>
              <a:t>Closure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animEffect transition="in" filter="fade">
                                      <p:cBhvr>
                                        <p:cTn id="7" dur="1000"/>
                                        <p:tgtEl>
                                          <p:spTgt spid="1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
                                            <p:txEl>
                                              <p:pRg st="1" end="1"/>
                                            </p:txEl>
                                          </p:spTgt>
                                        </p:tgtEl>
                                        <p:attrNameLst>
                                          <p:attrName>style.visibility</p:attrName>
                                        </p:attrNameLst>
                                      </p:cBhvr>
                                      <p:to>
                                        <p:strVal val="visible"/>
                                      </p:to>
                                    </p:set>
                                    <p:animEffect transition="in" filter="fade">
                                      <p:cBhvr>
                                        <p:cTn id="12" dur="1000"/>
                                        <p:tgtEl>
                                          <p:spTgt spid="10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5">
                                            <p:txEl>
                                              <p:pRg st="2" end="2"/>
                                            </p:txEl>
                                          </p:spTgt>
                                        </p:tgtEl>
                                        <p:attrNameLst>
                                          <p:attrName>style.visibility</p:attrName>
                                        </p:attrNameLst>
                                      </p:cBhvr>
                                      <p:to>
                                        <p:strVal val="visible"/>
                                      </p:to>
                                    </p:set>
                                    <p:animEffect transition="in" filter="fade">
                                      <p:cBhvr>
                                        <p:cTn id="17" dur="1000"/>
                                        <p:tgtEl>
                                          <p:spTgt spid="10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wiss">
  <a:themeElements>
    <a:clrScheme name="Custom 218">
      <a:dk1>
        <a:srgbClr val="000000"/>
      </a:dk1>
      <a:lt1>
        <a:srgbClr val="FFFFFF"/>
      </a:lt1>
      <a:dk2>
        <a:srgbClr val="5B595A"/>
      </a:dk2>
      <a:lt2>
        <a:srgbClr val="CFD4D4"/>
      </a:lt2>
      <a:accent1>
        <a:srgbClr val="CC0202"/>
      </a:accent1>
      <a:accent2>
        <a:srgbClr val="228AFF"/>
      </a:accent2>
      <a:accent3>
        <a:srgbClr val="FBC82F"/>
      </a:accent3>
      <a:accent4>
        <a:srgbClr val="253E91"/>
      </a:accent4>
      <a:accent5>
        <a:srgbClr val="F68D0C"/>
      </a:accent5>
      <a:accent6>
        <a:srgbClr val="257E12"/>
      </a:accent6>
      <a:hlink>
        <a:srgbClr val="144C72"/>
      </a:hlink>
      <a:folHlink>
        <a:srgbClr val="8C9D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479</Words>
  <Application>Microsoft Office PowerPoint</Application>
  <PresentationFormat>On-screen Show (16:9)</PresentationFormat>
  <Paragraphs>55</Paragraphs>
  <Slides>8</Slides>
  <Notes>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Arial</vt:lpstr>
      <vt:lpstr>swiss</vt:lpstr>
      <vt:lpstr>Come in Quietly Take out your whiteboard &amp; pen. Take out a piece of paper, pen or pencil. Have your chromebook ready to use but do not open yet.</vt:lpstr>
      <vt:lpstr>Immigration!  What is it and why do it?</vt:lpstr>
      <vt:lpstr>Prior Knowledge</vt:lpstr>
      <vt:lpstr>Definitions</vt:lpstr>
      <vt:lpstr>Push/Pull Factors </vt:lpstr>
      <vt:lpstr>Push/Pull Factors</vt:lpstr>
      <vt:lpstr>PowerPoint Presentation</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in Quietly Take out your whiteboard &amp; pen. Take out a piece of paper, pen or pencil. Have your chromebook ready to use but do not open yet.</dc:title>
  <dc:creator>Terrilyn</dc:creator>
  <cp:lastModifiedBy>Microsoft account</cp:lastModifiedBy>
  <cp:revision>2</cp:revision>
  <dcterms:modified xsi:type="dcterms:W3CDTF">2016-11-26T05:26:10Z</dcterms:modified>
</cp:coreProperties>
</file>